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925" r:id="rId2"/>
    <p:sldId id="899" r:id="rId3"/>
    <p:sldId id="861" r:id="rId4"/>
    <p:sldId id="862" r:id="rId5"/>
    <p:sldId id="863" r:id="rId6"/>
    <p:sldId id="753" r:id="rId7"/>
    <p:sldId id="674" r:id="rId8"/>
    <p:sldId id="675" r:id="rId9"/>
    <p:sldId id="676" r:id="rId10"/>
    <p:sldId id="677" r:id="rId11"/>
    <p:sldId id="678" r:id="rId12"/>
    <p:sldId id="932" r:id="rId13"/>
    <p:sldId id="900" r:id="rId14"/>
    <p:sldId id="901" r:id="rId15"/>
    <p:sldId id="844" r:id="rId16"/>
    <p:sldId id="847" r:id="rId17"/>
    <p:sldId id="848" r:id="rId18"/>
    <p:sldId id="849" r:id="rId19"/>
    <p:sldId id="850" r:id="rId20"/>
    <p:sldId id="851" r:id="rId21"/>
    <p:sldId id="852" r:id="rId22"/>
    <p:sldId id="853" r:id="rId23"/>
    <p:sldId id="854" r:id="rId24"/>
    <p:sldId id="855" r:id="rId25"/>
    <p:sldId id="856" r:id="rId26"/>
    <p:sldId id="868" r:id="rId27"/>
    <p:sldId id="916" r:id="rId28"/>
    <p:sldId id="902" r:id="rId29"/>
    <p:sldId id="926" r:id="rId30"/>
    <p:sldId id="904" r:id="rId31"/>
    <p:sldId id="905" r:id="rId32"/>
    <p:sldId id="906" r:id="rId33"/>
    <p:sldId id="907" r:id="rId34"/>
    <p:sldId id="908" r:id="rId35"/>
    <p:sldId id="909" r:id="rId36"/>
    <p:sldId id="910" r:id="rId37"/>
    <p:sldId id="911" r:id="rId38"/>
    <p:sldId id="912" r:id="rId39"/>
    <p:sldId id="913" r:id="rId40"/>
    <p:sldId id="914" r:id="rId41"/>
    <p:sldId id="927" r:id="rId42"/>
    <p:sldId id="832" r:id="rId43"/>
    <p:sldId id="826" r:id="rId44"/>
    <p:sldId id="930" r:id="rId45"/>
    <p:sldId id="931" r:id="rId46"/>
    <p:sldId id="929" r:id="rId47"/>
    <p:sldId id="829" r:id="rId48"/>
    <p:sldId id="834" r:id="rId49"/>
    <p:sldId id="865" r:id="rId50"/>
    <p:sldId id="831" r:id="rId51"/>
    <p:sldId id="835" r:id="rId5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18" autoAdjust="0"/>
    <p:restoredTop sz="75202" autoAdjust="0"/>
  </p:normalViewPr>
  <p:slideViewPr>
    <p:cSldViewPr>
      <p:cViewPr varScale="1">
        <p:scale>
          <a:sx n="82" d="100"/>
          <a:sy n="82" d="100"/>
        </p:scale>
        <p:origin x="-95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handoutMaster" Target="handoutMasters/handoutMaster1.xml"/><Relationship Id="rId55" Type="http://schemas.openxmlformats.org/officeDocument/2006/relationships/printerSettings" Target="printerSettings/printerSettings1.bin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E0E3AECE-B484-4CCE-BBA3-71147881B3B6}" type="slidenum">
              <a:rPr lang="en-US" smtClean="0"/>
              <a:pPr defTabSz="963613"/>
              <a:t>18</a:t>
            </a:fld>
            <a:endParaRPr lang="en-US" smtClean="0"/>
          </a:p>
        </p:txBody>
      </p:sp>
      <p:sp>
        <p:nvSpPr>
          <p:cNvPr id="56323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EE3B3EE-3CD6-4E0D-BD42-34D565D868CA}" type="slidenum">
              <a:rPr lang="en-US" smtClean="0"/>
              <a:pPr defTabSz="963613"/>
              <a:t>20</a:t>
            </a:fld>
            <a:endParaRPr lang="en-US" smtClean="0"/>
          </a:p>
        </p:txBody>
      </p:sp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32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36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4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9.jpeg"/><Relationship Id="rId12" Type="http://schemas.openxmlformats.org/officeDocument/2006/relationships/image" Target="../media/image20.jpg"/><Relationship Id="rId13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image" Target="../media/image15.png"/><Relationship Id="rId8" Type="http://schemas.openxmlformats.org/officeDocument/2006/relationships/image" Target="../media/image16.jpeg"/><Relationship Id="rId9" Type="http://schemas.openxmlformats.org/officeDocument/2006/relationships/image" Target="../media/image17.jpeg"/><Relationship Id="rId10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Week 1: Introduction (1/2)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January 5, 2016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0626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hreeGorgesDam-China20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95400" y="-56755"/>
            <a:ext cx="11658601" cy="691475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724400" y="2286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810000" y="914400"/>
            <a:ext cx="4800600" cy="838200"/>
          </a:xfrm>
          <a:prstGeom prst="rect">
            <a:avLst/>
          </a:prstGeom>
        </p:spPr>
        <p:txBody>
          <a:bodyPr/>
          <a:lstStyle/>
          <a:p>
            <a:pPr marL="342848" lvl="0" indent="-342848" algn="r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The unreasonable effectiveness of data</a:t>
            </a:r>
          </a:p>
          <a:p>
            <a:pPr marL="342848" lvl="0" indent="-342848" algn="r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Search, recommendation, prediction, …</a:t>
            </a:r>
          </a:p>
        </p:txBody>
      </p: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647700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(Three Gorges Dam)</a:t>
            </a:r>
          </a:p>
        </p:txBody>
      </p:sp>
    </p:spTree>
    <p:extLst>
      <p:ext uri="{BB962C8B-B14F-4D97-AF65-F5344CB8AC3E}">
        <p14:creationId xmlns:p14="http://schemas.microsoft.com/office/powerpoint/2010/main" val="313069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8200" y="-38546"/>
            <a:ext cx="10249729" cy="689654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581400" y="12192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81200" y="228600"/>
            <a:ext cx="5257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Know thy customers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 </a:t>
            </a: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 Insights  Competitive advantages </a:t>
            </a:r>
            <a:endParaRPr lang="en-US" sz="20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err="1" smtClean="0"/>
              <a:t>Wikiedia</a:t>
            </a:r>
            <a:r>
              <a:rPr lang="en-US" sz="1000" b="0" dirty="0" smtClean="0"/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10891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430000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smtClean="0"/>
              <a:t>Guardian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10200" y="1066800"/>
            <a:ext cx="36576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Humans as social sensors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Computational social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science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0" y="3810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671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is this course about?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429000" y="44537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3429000" y="33517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3429000" y="22453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373028" y="27132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  <a:endParaRPr lang="en-US" sz="2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247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Buzzwords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3400" y="44868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MapReduce, Spark,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noSQL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Flink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Pig, Hive, Dryad,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Pregel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Giraph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Storm 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429000" y="44537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429000" y="33517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29000" y="22453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73028" y="27132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1676400"/>
            <a:ext cx="30480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Text: frequency estimation, language models, inverted indexes</a:t>
            </a:r>
          </a:p>
          <a:p>
            <a:endParaRPr lang="en-US" sz="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Graphs: graph traversals, random walks (PageRank) </a:t>
            </a:r>
          </a:p>
          <a:p>
            <a:endParaRPr lang="en-US" sz="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Relational data: SQL, joins, column stores</a:t>
            </a:r>
          </a:p>
          <a:p>
            <a:endParaRPr lang="en-US" sz="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Data mining: hashing, clustering (</a:t>
            </a:r>
            <a:r>
              <a:rPr lang="en-US" sz="1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k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-means), classification, recommendations</a:t>
            </a:r>
          </a:p>
          <a:p>
            <a:endParaRPr lang="en-US" sz="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Streams: probabilistic data structures (Bloom filters, CMS, HLL counters)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3400" y="22770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data analytics, business intelligence, OLAP, ETL, data warehouses and data lakes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0" y="6167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This course focuses on algorithm design and “thinking at scale”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  <a:endParaRPr lang="en-US" sz="2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4712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22860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Tackling Big Data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77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Divide and Conquer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57400" y="167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47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3504407" y="2439194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572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2286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004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876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7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004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876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35059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5180807" y="3656806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17533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057400" y="53340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3505994" y="48760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4572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286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1600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3528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5029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148388" y="1752600"/>
            <a:ext cx="144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096000" y="5176838"/>
            <a:ext cx="15236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Combine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414294" y="27043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6415088" y="47609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9688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Parallelization Challenges</a:t>
            </a:r>
          </a:p>
        </p:txBody>
      </p:sp>
      <p:sp>
        <p:nvSpPr>
          <p:cNvPr id="41987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How do we assign work units to workers?</a:t>
            </a:r>
          </a:p>
          <a:p>
            <a:pPr eaLnBrk="1" hangingPunct="1"/>
            <a:r>
              <a:rPr lang="en-GB" dirty="0" smtClean="0"/>
              <a:t>What if we have more work units than workers?</a:t>
            </a:r>
          </a:p>
          <a:p>
            <a:pPr eaLnBrk="1" hangingPunct="1"/>
            <a:r>
              <a:rPr lang="en-GB" dirty="0" smtClean="0"/>
              <a:t>What if workers need to share partial results?</a:t>
            </a:r>
          </a:p>
          <a:p>
            <a:pPr eaLnBrk="1" hangingPunct="1"/>
            <a:r>
              <a:rPr lang="en-GB" dirty="0" smtClean="0"/>
              <a:t>How do we aggregate partial results?</a:t>
            </a:r>
          </a:p>
          <a:p>
            <a:pPr eaLnBrk="1" hangingPunct="1"/>
            <a:r>
              <a:rPr lang="en-GB" dirty="0" smtClean="0"/>
              <a:t>How do we know all the workers have finished?</a:t>
            </a:r>
          </a:p>
          <a:p>
            <a:pPr eaLnBrk="1" hangingPunct="1"/>
            <a:r>
              <a:rPr lang="en-GB" dirty="0" smtClean="0"/>
              <a:t>What if workers die?</a:t>
            </a:r>
          </a:p>
        </p:txBody>
      </p:sp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1924770" y="5862935"/>
            <a:ext cx="68382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the common theme of all of these problems?</a:t>
            </a:r>
          </a:p>
        </p:txBody>
      </p:sp>
    </p:spTree>
    <p:extLst>
      <p:ext uri="{BB962C8B-B14F-4D97-AF65-F5344CB8AC3E}">
        <p14:creationId xmlns:p14="http://schemas.microsoft.com/office/powerpoint/2010/main" val="166526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Common Theme?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Parallelization problems arise from:</a:t>
            </a:r>
          </a:p>
          <a:p>
            <a:pPr lvl="1" eaLnBrk="1" hangingPunct="1"/>
            <a:r>
              <a:rPr lang="en-GB" dirty="0" smtClean="0"/>
              <a:t>Communication between workers (e.g., to exchange state)</a:t>
            </a:r>
          </a:p>
          <a:p>
            <a:pPr lvl="1" eaLnBrk="1" hangingPunct="1"/>
            <a:r>
              <a:rPr lang="en-GB" dirty="0" smtClean="0"/>
              <a:t>Access to shared resources (e.g., data)</a:t>
            </a:r>
          </a:p>
          <a:p>
            <a:pPr eaLnBrk="1" hangingPunct="1"/>
            <a:r>
              <a:rPr lang="en-GB" dirty="0" smtClean="0"/>
              <a:t>Thus, we need a synchronization mechanism</a:t>
            </a:r>
          </a:p>
          <a:p>
            <a:pPr lvl="1"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54085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/>
              <a:t>Source: Ricardo Guimarães Herrmann</a:t>
            </a:r>
          </a:p>
        </p:txBody>
      </p:sp>
    </p:spTree>
    <p:extLst>
      <p:ext uri="{BB962C8B-B14F-4D97-AF65-F5344CB8AC3E}">
        <p14:creationId xmlns:p14="http://schemas.microsoft.com/office/powerpoint/2010/main" val="137612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Questions, questions, questions…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26213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Who am I?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What is big data?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Why big data?</a:t>
            </a: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What is this course about?</a:t>
            </a:r>
          </a:p>
        </p:txBody>
      </p:sp>
    </p:spTree>
    <p:extLst>
      <p:ext uri="{BB962C8B-B14F-4D97-AF65-F5344CB8AC3E}">
        <p14:creationId xmlns:p14="http://schemas.microsoft.com/office/powerpoint/2010/main" val="2153742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Managing Multiple Workers</a:t>
            </a:r>
          </a:p>
        </p:txBody>
      </p:sp>
      <p:sp>
        <p:nvSpPr>
          <p:cNvPr id="4403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Difficult because</a:t>
            </a:r>
          </a:p>
          <a:p>
            <a:pPr lvl="1" eaLnBrk="1" hangingPunct="1"/>
            <a:r>
              <a:rPr lang="en-GB" dirty="0" smtClean="0"/>
              <a:t>We don’t know the order in which workers run</a:t>
            </a:r>
          </a:p>
          <a:p>
            <a:pPr lvl="1" eaLnBrk="1" hangingPunct="1"/>
            <a:r>
              <a:rPr lang="en-GB" dirty="0" smtClean="0"/>
              <a:t>We don’t know when workers interrupt each other</a:t>
            </a:r>
          </a:p>
          <a:p>
            <a:pPr lvl="1" eaLnBrk="1" hangingPunct="1"/>
            <a:r>
              <a:rPr lang="en-GB" dirty="0" smtClean="0"/>
              <a:t>We don’t know when workers need to communicate partial results</a:t>
            </a:r>
          </a:p>
          <a:p>
            <a:pPr lvl="1" eaLnBrk="1" hangingPunct="1"/>
            <a:r>
              <a:rPr lang="en-GB" dirty="0" smtClean="0"/>
              <a:t>We don’t know the order in which workers access shared data</a:t>
            </a:r>
          </a:p>
          <a:p>
            <a:pPr eaLnBrk="1" hangingPunct="1"/>
            <a:r>
              <a:rPr lang="en-GB" dirty="0" smtClean="0"/>
              <a:t>Thus, we need:</a:t>
            </a:r>
          </a:p>
          <a:p>
            <a:pPr lvl="1" eaLnBrk="1" hangingPunct="1"/>
            <a:r>
              <a:rPr lang="en-GB" dirty="0" smtClean="0"/>
              <a:t>Semaphores (lock, unlock)</a:t>
            </a:r>
          </a:p>
          <a:p>
            <a:pPr lvl="1" eaLnBrk="1" hangingPunct="1"/>
            <a:r>
              <a:rPr lang="en-GB" dirty="0" smtClean="0"/>
              <a:t>Conditional variables (wait, notify, broadcast)</a:t>
            </a:r>
          </a:p>
          <a:p>
            <a:pPr lvl="1" eaLnBrk="1" hangingPunct="1"/>
            <a:r>
              <a:rPr lang="en-GB" dirty="0" smtClean="0"/>
              <a:t>Barriers</a:t>
            </a:r>
          </a:p>
          <a:p>
            <a:pPr eaLnBrk="1" hangingPunct="1"/>
            <a:r>
              <a:rPr lang="en-GB" dirty="0" smtClean="0"/>
              <a:t>Still, lots of problems:</a:t>
            </a:r>
          </a:p>
          <a:p>
            <a:pPr lvl="1" eaLnBrk="1" hangingPunct="1"/>
            <a:r>
              <a:rPr lang="en-GB" dirty="0" smtClean="0"/>
              <a:t>Deadlock, </a:t>
            </a:r>
            <a:r>
              <a:rPr lang="en-GB" dirty="0" err="1" smtClean="0"/>
              <a:t>livelock</a:t>
            </a:r>
            <a:r>
              <a:rPr lang="en-GB" dirty="0" smtClean="0"/>
              <a:t>, race conditions...</a:t>
            </a:r>
          </a:p>
          <a:p>
            <a:pPr lvl="1" eaLnBrk="1" hangingPunct="1"/>
            <a:r>
              <a:rPr lang="en-GB" dirty="0" smtClean="0"/>
              <a:t>Dining philosophers, sleeping barbers, cigarette smokers...</a:t>
            </a:r>
          </a:p>
          <a:p>
            <a:pPr eaLnBrk="1" hangingPunct="1"/>
            <a:r>
              <a:rPr lang="en-GB" dirty="0" smtClean="0"/>
              <a:t>Moral of the story: be careful!</a:t>
            </a:r>
          </a:p>
        </p:txBody>
      </p:sp>
    </p:spTree>
    <p:extLst>
      <p:ext uri="{BB962C8B-B14F-4D97-AF65-F5344CB8AC3E}">
        <p14:creationId xmlns:p14="http://schemas.microsoft.com/office/powerpoint/2010/main" val="90961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models</a:t>
            </a:r>
          </a:p>
          <a:p>
            <a:pPr lvl="1"/>
            <a:r>
              <a:rPr lang="en-US" dirty="0" smtClean="0"/>
              <a:t>Shared memory (</a:t>
            </a:r>
            <a:r>
              <a:rPr lang="en-US" dirty="0" err="1" smtClean="0"/>
              <a:t>pthreads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Message passing (MPI)</a:t>
            </a:r>
          </a:p>
          <a:p>
            <a:r>
              <a:rPr lang="en-US" dirty="0" smtClean="0"/>
              <a:t>Design Patterns</a:t>
            </a:r>
          </a:p>
          <a:p>
            <a:pPr lvl="1"/>
            <a:r>
              <a:rPr lang="en-US" dirty="0" smtClean="0"/>
              <a:t>Master-slaves</a:t>
            </a:r>
          </a:p>
          <a:p>
            <a:pPr lvl="1"/>
            <a:r>
              <a:rPr lang="en-US" dirty="0" smtClean="0"/>
              <a:t>Producer-consumer flows</a:t>
            </a:r>
          </a:p>
          <a:p>
            <a:pPr lvl="1"/>
            <a:r>
              <a:rPr lang="en-US" dirty="0" smtClean="0"/>
              <a:t>Shared work queues</a:t>
            </a:r>
          </a:p>
          <a:p>
            <a:pPr lvl="1"/>
            <a:endParaRPr lang="en-US" dirty="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134225" y="990600"/>
            <a:ext cx="1476375" cy="1630362"/>
            <a:chOff x="2667000" y="1524000"/>
            <a:chExt cx="2032346" cy="2243288"/>
          </a:xfrm>
        </p:grpSpPr>
        <p:cxnSp>
          <p:nvCxnSpPr>
            <p:cNvPr id="5" name="Straight Arrow Connector 4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0164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Message Passing</a:t>
              </a:r>
            </a:p>
          </p:txBody>
        </p:sp>
        <p:sp>
          <p:nvSpPr>
            <p:cNvPr id="7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8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9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10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2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3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14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</a:t>
              </a:r>
              <a:r>
                <a:rPr lang="en-US" sz="1200" baseline="-250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6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42"/>
          <p:cNvGrpSpPr>
            <a:grpSpLocks/>
          </p:cNvGrpSpPr>
          <p:nvPr/>
        </p:nvGrpSpPr>
        <p:grpSpPr bwMode="auto">
          <a:xfrm>
            <a:off x="4800600" y="990600"/>
            <a:ext cx="2005012" cy="1630362"/>
            <a:chOff x="5181600" y="1524000"/>
            <a:chExt cx="2759075" cy="2243288"/>
          </a:xfrm>
        </p:grpSpPr>
        <p:cxnSp>
          <p:nvCxnSpPr>
            <p:cNvPr id="25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6" name="TextBox 31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Shared Memory</a:t>
              </a:r>
            </a:p>
          </p:txBody>
        </p:sp>
        <p:sp>
          <p:nvSpPr>
            <p:cNvPr id="27" name="TextBox 32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28" name="Straight Arrow Connector 33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9" name="TextBox 34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30" name="Straight Arrow Connector 35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1" name="TextBox 36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32" name="Straight Arrow Connector 37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3" name="TextBox 38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34" name="Straight Arrow Connector 39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5" name="TextBox 40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6" name="Rectangle 41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37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Memory</a:t>
              </a: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1271954" y="4419600"/>
            <a:ext cx="1471246" cy="1459672"/>
            <a:chOff x="1271954" y="4419600"/>
            <a:chExt cx="1471246" cy="1459672"/>
          </a:xfrm>
        </p:grpSpPr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1271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AutoShape 8"/>
            <p:cNvSpPr>
              <a:spLocks noChangeArrowheads="1"/>
            </p:cNvSpPr>
            <p:nvPr/>
          </p:nvSpPr>
          <p:spPr bwMode="auto">
            <a:xfrm>
              <a:off x="1828800" y="4648200"/>
              <a:ext cx="381000" cy="353786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Text Box 14"/>
            <p:cNvSpPr txBox="1">
              <a:spLocks noChangeArrowheads="1"/>
            </p:cNvSpPr>
            <p:nvPr/>
          </p:nvSpPr>
          <p:spPr bwMode="auto">
            <a:xfrm>
              <a:off x="1676400" y="44196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master</a:t>
              </a:r>
            </a:p>
          </p:txBody>
        </p:sp>
        <p:sp>
          <p:nvSpPr>
            <p:cNvPr id="134" name="AutoShape 4"/>
            <p:cNvSpPr>
              <a:spLocks noChangeArrowheads="1"/>
            </p:cNvSpPr>
            <p:nvPr/>
          </p:nvSpPr>
          <p:spPr bwMode="auto">
            <a:xfrm>
              <a:off x="1652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AutoShape 4"/>
            <p:cNvSpPr>
              <a:spLocks noChangeArrowheads="1"/>
            </p:cNvSpPr>
            <p:nvPr/>
          </p:nvSpPr>
          <p:spPr bwMode="auto">
            <a:xfrm>
              <a:off x="2033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414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29" name="Straight Arrow Connector 128"/>
            <p:cNvCxnSpPr>
              <a:stCxn id="63" idx="2"/>
              <a:endCxn id="59" idx="0"/>
            </p:cNvCxnSpPr>
            <p:nvPr/>
          </p:nvCxnSpPr>
          <p:spPr bwMode="auto">
            <a:xfrm rot="5400000">
              <a:off x="1561682" y="4876382"/>
              <a:ext cx="332014" cy="583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63" idx="2"/>
              <a:endCxn id="134" idx="0"/>
            </p:cNvCxnSpPr>
            <p:nvPr/>
          </p:nvCxnSpPr>
          <p:spPr bwMode="auto">
            <a:xfrm rot="5400000">
              <a:off x="1752182" y="5066882"/>
              <a:ext cx="332014" cy="202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63" idx="2"/>
              <a:endCxn id="135" idx="0"/>
            </p:cNvCxnSpPr>
            <p:nvPr/>
          </p:nvCxnSpPr>
          <p:spPr bwMode="auto">
            <a:xfrm rot="16200000" flipH="1">
              <a:off x="1942681" y="5078604"/>
              <a:ext cx="332014" cy="178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63" idx="2"/>
              <a:endCxn id="136" idx="0"/>
            </p:cNvCxnSpPr>
            <p:nvPr/>
          </p:nvCxnSpPr>
          <p:spPr bwMode="auto">
            <a:xfrm rot="16200000" flipH="1">
              <a:off x="2133181" y="4888104"/>
              <a:ext cx="332014" cy="559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8" name="Text Box 14"/>
            <p:cNvSpPr txBox="1">
              <a:spLocks noChangeArrowheads="1"/>
            </p:cNvSpPr>
            <p:nvPr/>
          </p:nvSpPr>
          <p:spPr bwMode="auto">
            <a:xfrm>
              <a:off x="1676400" y="56388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slaves</a:t>
              </a: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3200400" y="4267200"/>
            <a:ext cx="2743200" cy="1916872"/>
            <a:chOff x="3276600" y="4267200"/>
            <a:chExt cx="2743200" cy="1916872"/>
          </a:xfrm>
        </p:grpSpPr>
        <p:sp>
          <p:nvSpPr>
            <p:cNvPr id="149" name="AutoShape 8"/>
            <p:cNvSpPr>
              <a:spLocks noChangeArrowheads="1"/>
            </p:cNvSpPr>
            <p:nvPr/>
          </p:nvSpPr>
          <p:spPr bwMode="auto">
            <a:xfrm>
              <a:off x="36869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AutoShape 4"/>
            <p:cNvSpPr>
              <a:spLocks noChangeArrowheads="1"/>
            </p:cNvSpPr>
            <p:nvPr/>
          </p:nvSpPr>
          <p:spPr bwMode="auto">
            <a:xfrm>
              <a:off x="42965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51" name="Straight Arrow Connector 150"/>
            <p:cNvCxnSpPr>
              <a:stCxn id="149" idx="3"/>
              <a:endCxn id="150" idx="1"/>
            </p:cNvCxnSpPr>
            <p:nvPr/>
          </p:nvCxnSpPr>
          <p:spPr bwMode="auto">
            <a:xfrm>
              <a:off x="4015154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AutoShape 8"/>
            <p:cNvSpPr>
              <a:spLocks noChangeArrowheads="1"/>
            </p:cNvSpPr>
            <p:nvPr/>
          </p:nvSpPr>
          <p:spPr bwMode="auto">
            <a:xfrm>
              <a:off x="36869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AutoShape 4"/>
            <p:cNvSpPr>
              <a:spLocks noChangeArrowheads="1"/>
            </p:cNvSpPr>
            <p:nvPr/>
          </p:nvSpPr>
          <p:spPr bwMode="auto">
            <a:xfrm>
              <a:off x="42965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0" name="Straight Arrow Connector 159"/>
            <p:cNvCxnSpPr>
              <a:stCxn id="158" idx="3"/>
              <a:endCxn id="159" idx="1"/>
            </p:cNvCxnSpPr>
            <p:nvPr/>
          </p:nvCxnSpPr>
          <p:spPr bwMode="auto">
            <a:xfrm>
              <a:off x="4015154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AutoShape 8"/>
            <p:cNvSpPr>
              <a:spLocks noChangeArrowheads="1"/>
            </p:cNvSpPr>
            <p:nvPr/>
          </p:nvSpPr>
          <p:spPr bwMode="auto">
            <a:xfrm>
              <a:off x="36869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AutoShape 4"/>
            <p:cNvSpPr>
              <a:spLocks noChangeArrowheads="1"/>
            </p:cNvSpPr>
            <p:nvPr/>
          </p:nvSpPr>
          <p:spPr bwMode="auto">
            <a:xfrm>
              <a:off x="42965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3" name="Straight Arrow Connector 162"/>
            <p:cNvCxnSpPr>
              <a:stCxn id="161" idx="3"/>
              <a:endCxn id="162" idx="1"/>
            </p:cNvCxnSpPr>
            <p:nvPr/>
          </p:nvCxnSpPr>
          <p:spPr bwMode="auto">
            <a:xfrm>
              <a:off x="4015154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AutoShape 8"/>
            <p:cNvSpPr>
              <a:spLocks noChangeArrowheads="1"/>
            </p:cNvSpPr>
            <p:nvPr/>
          </p:nvSpPr>
          <p:spPr bwMode="auto">
            <a:xfrm>
              <a:off x="36869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AutoShape 4"/>
            <p:cNvSpPr>
              <a:spLocks noChangeArrowheads="1"/>
            </p:cNvSpPr>
            <p:nvPr/>
          </p:nvSpPr>
          <p:spPr bwMode="auto">
            <a:xfrm>
              <a:off x="42965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6" name="Straight Arrow Connector 165"/>
            <p:cNvCxnSpPr>
              <a:stCxn id="164" idx="3"/>
              <a:endCxn id="165" idx="1"/>
            </p:cNvCxnSpPr>
            <p:nvPr/>
          </p:nvCxnSpPr>
          <p:spPr bwMode="auto">
            <a:xfrm>
              <a:off x="4015154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AutoShape 8"/>
            <p:cNvSpPr>
              <a:spLocks noChangeArrowheads="1"/>
            </p:cNvSpPr>
            <p:nvPr/>
          </p:nvSpPr>
          <p:spPr bwMode="auto">
            <a:xfrm>
              <a:off x="4624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AutoShape 4"/>
            <p:cNvSpPr>
              <a:spLocks noChangeArrowheads="1"/>
            </p:cNvSpPr>
            <p:nvPr/>
          </p:nvSpPr>
          <p:spPr bwMode="auto">
            <a:xfrm>
              <a:off x="52343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9" name="Straight Arrow Connector 168"/>
            <p:cNvCxnSpPr>
              <a:stCxn id="167" idx="3"/>
              <a:endCxn id="168" idx="1"/>
            </p:cNvCxnSpPr>
            <p:nvPr/>
          </p:nvCxnSpPr>
          <p:spPr bwMode="auto">
            <a:xfrm>
              <a:off x="4953000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AutoShape 8"/>
            <p:cNvSpPr>
              <a:spLocks noChangeArrowheads="1"/>
            </p:cNvSpPr>
            <p:nvPr/>
          </p:nvSpPr>
          <p:spPr bwMode="auto">
            <a:xfrm>
              <a:off x="4624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AutoShape 4"/>
            <p:cNvSpPr>
              <a:spLocks noChangeArrowheads="1"/>
            </p:cNvSpPr>
            <p:nvPr/>
          </p:nvSpPr>
          <p:spPr bwMode="auto">
            <a:xfrm>
              <a:off x="52343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2" name="Straight Arrow Connector 171"/>
            <p:cNvCxnSpPr>
              <a:stCxn id="170" idx="3"/>
              <a:endCxn id="171" idx="1"/>
            </p:cNvCxnSpPr>
            <p:nvPr/>
          </p:nvCxnSpPr>
          <p:spPr bwMode="auto">
            <a:xfrm>
              <a:off x="4953000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AutoShape 8"/>
            <p:cNvSpPr>
              <a:spLocks noChangeArrowheads="1"/>
            </p:cNvSpPr>
            <p:nvPr/>
          </p:nvSpPr>
          <p:spPr bwMode="auto">
            <a:xfrm>
              <a:off x="4624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AutoShape 4"/>
            <p:cNvSpPr>
              <a:spLocks noChangeArrowheads="1"/>
            </p:cNvSpPr>
            <p:nvPr/>
          </p:nvSpPr>
          <p:spPr bwMode="auto">
            <a:xfrm>
              <a:off x="52343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5" name="Straight Arrow Connector 174"/>
            <p:cNvCxnSpPr>
              <a:stCxn id="173" idx="3"/>
              <a:endCxn id="174" idx="1"/>
            </p:cNvCxnSpPr>
            <p:nvPr/>
          </p:nvCxnSpPr>
          <p:spPr bwMode="auto">
            <a:xfrm>
              <a:off x="4953000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AutoShape 8"/>
            <p:cNvSpPr>
              <a:spLocks noChangeArrowheads="1"/>
            </p:cNvSpPr>
            <p:nvPr/>
          </p:nvSpPr>
          <p:spPr bwMode="auto">
            <a:xfrm>
              <a:off x="4624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AutoShape 4"/>
            <p:cNvSpPr>
              <a:spLocks noChangeArrowheads="1"/>
            </p:cNvSpPr>
            <p:nvPr/>
          </p:nvSpPr>
          <p:spPr bwMode="auto">
            <a:xfrm>
              <a:off x="52343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8" name="Straight Arrow Connector 177"/>
            <p:cNvCxnSpPr>
              <a:stCxn id="176" idx="3"/>
              <a:endCxn id="177" idx="1"/>
            </p:cNvCxnSpPr>
            <p:nvPr/>
          </p:nvCxnSpPr>
          <p:spPr bwMode="auto">
            <a:xfrm>
              <a:off x="4953000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Text Box 14"/>
            <p:cNvSpPr txBox="1">
              <a:spLocks noChangeArrowheads="1"/>
            </p:cNvSpPr>
            <p:nvPr/>
          </p:nvSpPr>
          <p:spPr bwMode="auto">
            <a:xfrm>
              <a:off x="3276600" y="42672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0" name="Text Box 14"/>
            <p:cNvSpPr txBox="1">
              <a:spLocks noChangeArrowheads="1"/>
            </p:cNvSpPr>
            <p:nvPr/>
          </p:nvSpPr>
          <p:spPr bwMode="auto">
            <a:xfrm>
              <a:off x="3962400" y="42672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  <p:sp>
          <p:nvSpPr>
            <p:cNvPr id="181" name="Text Box 14"/>
            <p:cNvSpPr txBox="1">
              <a:spLocks noChangeArrowheads="1"/>
            </p:cNvSpPr>
            <p:nvPr/>
          </p:nvSpPr>
          <p:spPr bwMode="auto">
            <a:xfrm>
              <a:off x="4343400" y="59436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2" name="Text Box 14"/>
            <p:cNvSpPr txBox="1">
              <a:spLocks noChangeArrowheads="1"/>
            </p:cNvSpPr>
            <p:nvPr/>
          </p:nvSpPr>
          <p:spPr bwMode="auto">
            <a:xfrm>
              <a:off x="5029200" y="59436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6248400" y="4495800"/>
            <a:ext cx="2133600" cy="1447800"/>
            <a:chOff x="6248400" y="4495800"/>
            <a:chExt cx="2133600" cy="1447800"/>
          </a:xfrm>
        </p:grpSpPr>
        <p:sp>
          <p:nvSpPr>
            <p:cNvPr id="184" name="AutoShape 4"/>
            <p:cNvSpPr>
              <a:spLocks noChangeArrowheads="1"/>
            </p:cNvSpPr>
            <p:nvPr/>
          </p:nvSpPr>
          <p:spPr bwMode="auto">
            <a:xfrm>
              <a:off x="8053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AutoShape 4"/>
            <p:cNvSpPr>
              <a:spLocks noChangeArrowheads="1"/>
            </p:cNvSpPr>
            <p:nvPr/>
          </p:nvSpPr>
          <p:spPr bwMode="auto">
            <a:xfrm>
              <a:off x="8053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AutoShape 4"/>
            <p:cNvSpPr>
              <a:spLocks noChangeArrowheads="1"/>
            </p:cNvSpPr>
            <p:nvPr/>
          </p:nvSpPr>
          <p:spPr bwMode="auto">
            <a:xfrm>
              <a:off x="8053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AutoShape 4"/>
            <p:cNvSpPr>
              <a:spLocks noChangeArrowheads="1"/>
            </p:cNvSpPr>
            <p:nvPr/>
          </p:nvSpPr>
          <p:spPr bwMode="auto">
            <a:xfrm>
              <a:off x="8053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AutoShape 4"/>
            <p:cNvSpPr>
              <a:spLocks noChangeArrowheads="1"/>
            </p:cNvSpPr>
            <p:nvPr/>
          </p:nvSpPr>
          <p:spPr bwMode="auto">
            <a:xfrm>
              <a:off x="6910754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AutoShape 4"/>
            <p:cNvSpPr>
              <a:spLocks noChangeArrowheads="1"/>
            </p:cNvSpPr>
            <p:nvPr/>
          </p:nvSpPr>
          <p:spPr bwMode="auto">
            <a:xfrm>
              <a:off x="70866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AutoShape 4"/>
            <p:cNvSpPr>
              <a:spLocks noChangeArrowheads="1"/>
            </p:cNvSpPr>
            <p:nvPr/>
          </p:nvSpPr>
          <p:spPr bwMode="auto">
            <a:xfrm>
              <a:off x="72390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AutoShape 4"/>
            <p:cNvSpPr>
              <a:spLocks noChangeArrowheads="1"/>
            </p:cNvSpPr>
            <p:nvPr/>
          </p:nvSpPr>
          <p:spPr bwMode="auto">
            <a:xfrm>
              <a:off x="73914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AutoShape 4"/>
            <p:cNvSpPr>
              <a:spLocks noChangeArrowheads="1"/>
            </p:cNvSpPr>
            <p:nvPr/>
          </p:nvSpPr>
          <p:spPr bwMode="auto">
            <a:xfrm>
              <a:off x="75438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6" name="Straight Arrow Connector 195"/>
            <p:cNvCxnSpPr>
              <a:stCxn id="183" idx="3"/>
              <a:endCxn id="191" idx="1"/>
            </p:cNvCxnSpPr>
            <p:nvPr/>
          </p:nvCxnSpPr>
          <p:spPr bwMode="auto">
            <a:xfrm>
              <a:off x="6576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stCxn id="189" idx="3"/>
              <a:endCxn id="191" idx="1"/>
            </p:cNvCxnSpPr>
            <p:nvPr/>
          </p:nvCxnSpPr>
          <p:spPr bwMode="auto">
            <a:xfrm flipV="1">
              <a:off x="6576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85" idx="3"/>
              <a:endCxn id="191" idx="1"/>
            </p:cNvCxnSpPr>
            <p:nvPr/>
          </p:nvCxnSpPr>
          <p:spPr bwMode="auto">
            <a:xfrm>
              <a:off x="6576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endCxn id="191" idx="1"/>
            </p:cNvCxnSpPr>
            <p:nvPr/>
          </p:nvCxnSpPr>
          <p:spPr bwMode="auto">
            <a:xfrm flipV="1">
              <a:off x="6553200" y="5219700"/>
              <a:ext cx="357554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AutoShape 8"/>
            <p:cNvSpPr>
              <a:spLocks noChangeArrowheads="1"/>
            </p:cNvSpPr>
            <p:nvPr/>
          </p:nvSpPr>
          <p:spPr bwMode="auto">
            <a:xfrm>
              <a:off x="6248400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AutoShape 8"/>
            <p:cNvSpPr>
              <a:spLocks noChangeArrowheads="1"/>
            </p:cNvSpPr>
            <p:nvPr/>
          </p:nvSpPr>
          <p:spPr bwMode="auto">
            <a:xfrm>
              <a:off x="6248400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AutoShape 8"/>
            <p:cNvSpPr>
              <a:spLocks noChangeArrowheads="1"/>
            </p:cNvSpPr>
            <p:nvPr/>
          </p:nvSpPr>
          <p:spPr bwMode="auto">
            <a:xfrm>
              <a:off x="6248400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AutoShape 8"/>
            <p:cNvSpPr>
              <a:spLocks noChangeArrowheads="1"/>
            </p:cNvSpPr>
            <p:nvPr/>
          </p:nvSpPr>
          <p:spPr bwMode="auto">
            <a:xfrm>
              <a:off x="6248400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4" name="Straight Arrow Connector 213"/>
            <p:cNvCxnSpPr>
              <a:stCxn id="195" idx="3"/>
              <a:endCxn id="184" idx="1"/>
            </p:cNvCxnSpPr>
            <p:nvPr/>
          </p:nvCxnSpPr>
          <p:spPr bwMode="auto">
            <a:xfrm flipV="1">
              <a:off x="7719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195" idx="3"/>
              <a:endCxn id="186" idx="1"/>
            </p:cNvCxnSpPr>
            <p:nvPr/>
          </p:nvCxnSpPr>
          <p:spPr bwMode="auto">
            <a:xfrm flipV="1">
              <a:off x="7719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95" idx="3"/>
              <a:endCxn id="188" idx="1"/>
            </p:cNvCxnSpPr>
            <p:nvPr/>
          </p:nvCxnSpPr>
          <p:spPr bwMode="auto">
            <a:xfrm>
              <a:off x="7719646" y="52197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195" idx="3"/>
              <a:endCxn id="190" idx="1"/>
            </p:cNvCxnSpPr>
            <p:nvPr/>
          </p:nvCxnSpPr>
          <p:spPr bwMode="auto">
            <a:xfrm>
              <a:off x="7719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6" name="Text Box 14"/>
            <p:cNvSpPr txBox="1">
              <a:spLocks noChangeArrowheads="1"/>
            </p:cNvSpPr>
            <p:nvPr/>
          </p:nvSpPr>
          <p:spPr bwMode="auto">
            <a:xfrm>
              <a:off x="6781800" y="53340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200" b="0" kern="0" noProof="0" dirty="0" smtClean="0">
                  <a:solidFill>
                    <a:sysClr val="windowText" lastClr="000000"/>
                  </a:solidFill>
                </a:rPr>
                <a:t>work queue</a:t>
              </a:r>
              <a:endPara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18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the rubber meets the road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Concurrency is difficult to reason about</a:t>
            </a:r>
          </a:p>
          <a:p>
            <a:r>
              <a:rPr lang="en-US" dirty="0" smtClean="0"/>
              <a:t>Concurrency is even more difficult to reason about</a:t>
            </a:r>
          </a:p>
          <a:p>
            <a:pPr lvl="1"/>
            <a:r>
              <a:rPr lang="en-US" dirty="0" smtClean="0"/>
              <a:t>At the scale of datacenters and across datacenters</a:t>
            </a:r>
          </a:p>
          <a:p>
            <a:pPr lvl="1"/>
            <a:r>
              <a:rPr lang="en-US" dirty="0" smtClean="0"/>
              <a:t>In the presence of failures</a:t>
            </a:r>
          </a:p>
          <a:p>
            <a:pPr lvl="1"/>
            <a:r>
              <a:rPr lang="en-US" dirty="0" smtClean="0"/>
              <a:t>In terms of multiple interacting services</a:t>
            </a:r>
          </a:p>
          <a:p>
            <a:r>
              <a:rPr lang="en-US" dirty="0" smtClean="0"/>
              <a:t>Not to mention debugging…</a:t>
            </a:r>
          </a:p>
          <a:p>
            <a:pPr eaLnBrk="1" hangingPunct="1"/>
            <a:r>
              <a:rPr lang="en-US" dirty="0" smtClean="0"/>
              <a:t>The reality:</a:t>
            </a:r>
          </a:p>
          <a:p>
            <a:pPr lvl="1" eaLnBrk="1" hangingPunct="1"/>
            <a:r>
              <a:rPr lang="en-US" dirty="0" smtClean="0"/>
              <a:t>Lots of one-off solutions, custom code</a:t>
            </a:r>
          </a:p>
          <a:p>
            <a:pPr lvl="1" eaLnBrk="1" hangingPunct="1"/>
            <a:r>
              <a:rPr lang="en-US" dirty="0" smtClean="0"/>
              <a:t>Write you own dedicated library, then program with it</a:t>
            </a:r>
          </a:p>
          <a:p>
            <a:pPr lvl="1" eaLnBrk="1" hangingPunct="1"/>
            <a:r>
              <a:rPr lang="en-US" dirty="0" smtClean="0"/>
              <a:t>Burden on the programmer to explicitly manage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5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8-08-19_Flat_tir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09600" y="-25400"/>
            <a:ext cx="10363200" cy="690880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(Flat Tire)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79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76200"/>
            <a:ext cx="8031163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MIT Open Courseware</a:t>
            </a:r>
          </a:p>
        </p:txBody>
      </p:sp>
    </p:spTree>
    <p:extLst>
      <p:ext uri="{BB962C8B-B14F-4D97-AF65-F5344CB8AC3E}">
        <p14:creationId xmlns:p14="http://schemas.microsoft.com/office/powerpoint/2010/main" val="345517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MIT Open Courseware</a:t>
            </a:r>
          </a:p>
        </p:txBody>
      </p:sp>
      <p:pic>
        <p:nvPicPr>
          <p:cNvPr id="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502448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1950248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3413524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4861324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Multiply 27"/>
          <p:cNvSpPr/>
          <p:nvPr/>
        </p:nvSpPr>
        <p:spPr bwMode="auto">
          <a:xfrm>
            <a:off x="1219200" y="0"/>
            <a:ext cx="6629400" cy="6629400"/>
          </a:xfrm>
          <a:prstGeom prst="mathMultiply">
            <a:avLst>
              <a:gd name="adj1" fmla="val 12392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2971800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42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datacenter </a:t>
            </a:r>
            <a:r>
              <a:rPr lang="en-US" i="1" dirty="0" smtClean="0"/>
              <a:t>is</a:t>
            </a:r>
            <a:r>
              <a:rPr lang="en-US" dirty="0" smtClean="0"/>
              <a:t> the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all about the right level of abstraction</a:t>
            </a:r>
          </a:p>
          <a:p>
            <a:pPr lvl="1"/>
            <a:r>
              <a:rPr lang="en-US" dirty="0" smtClean="0"/>
              <a:t>Moving beyond the von Neumann architecture</a:t>
            </a:r>
          </a:p>
          <a:p>
            <a:pPr lvl="1"/>
            <a:r>
              <a:rPr lang="en-US" dirty="0" smtClean="0"/>
              <a:t>What’s the “instruction set” of the datacenter computer?</a:t>
            </a:r>
          </a:p>
          <a:p>
            <a:r>
              <a:rPr lang="en-US" dirty="0" smtClean="0"/>
              <a:t>Hide system-level details from the developers</a:t>
            </a:r>
          </a:p>
          <a:p>
            <a:pPr lvl="1"/>
            <a:r>
              <a:rPr lang="en-US" dirty="0" smtClean="0"/>
              <a:t>No more race conditions, lock contention, etc.</a:t>
            </a:r>
          </a:p>
          <a:p>
            <a:pPr lvl="1"/>
            <a:r>
              <a:rPr lang="en-US" dirty="0" smtClean="0"/>
              <a:t>No need to explicitly worry about reliability, fault tolerance, etc.</a:t>
            </a:r>
          </a:p>
          <a:p>
            <a:r>
              <a:rPr lang="en-US" dirty="0" smtClean="0"/>
              <a:t>Separating the </a:t>
            </a:r>
            <a:r>
              <a:rPr lang="en-US" i="1" dirty="0" smtClean="0"/>
              <a:t>what</a:t>
            </a:r>
            <a:r>
              <a:rPr lang="en-US" dirty="0" smtClean="0"/>
              <a:t> from the </a:t>
            </a:r>
            <a:r>
              <a:rPr lang="en-US" i="1" dirty="0" smtClean="0"/>
              <a:t>how</a:t>
            </a:r>
            <a:endParaRPr lang="en-US" dirty="0" smtClean="0"/>
          </a:p>
          <a:p>
            <a:pPr lvl="1"/>
            <a:r>
              <a:rPr lang="en-US" dirty="0" smtClean="0"/>
              <a:t>Developer specifies the computation that needs to be performed</a:t>
            </a:r>
          </a:p>
          <a:p>
            <a:pPr lvl="1"/>
            <a:r>
              <a:rPr lang="en-US" dirty="0" smtClean="0"/>
              <a:t>Execution framework (“runtime”) handles actual execution</a:t>
            </a:r>
          </a:p>
          <a:p>
            <a:endParaRPr lang="en-US" dirty="0"/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MapReduce is the first instantiation of this idea…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5638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22860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MapReduce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596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Big Data Problem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Iterate over a large number of records</a:t>
            </a:r>
          </a:p>
          <a:p>
            <a:r>
              <a:rPr lang="en-US" dirty="0" smtClean="0"/>
              <a:t>Extract something of interest from each</a:t>
            </a:r>
          </a:p>
          <a:p>
            <a:r>
              <a:rPr lang="en-US" dirty="0" smtClean="0"/>
              <a:t>Shuffle and sort intermediate results</a:t>
            </a:r>
          </a:p>
          <a:p>
            <a:r>
              <a:rPr lang="en-US" dirty="0" smtClean="0"/>
              <a:t>Aggregate intermediate results</a:t>
            </a:r>
          </a:p>
          <a:p>
            <a:r>
              <a:rPr lang="en-US" dirty="0" smtClean="0"/>
              <a:t>Generate final output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514600" y="5486400"/>
            <a:ext cx="5943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Key idea: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provide a functional </a:t>
            </a:r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abstraction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for these </a:t>
            </a:r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two operations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816188">
            <a:off x="169503" y="1546552"/>
            <a:ext cx="9675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811533">
            <a:off x="4368251" y="2757022"/>
            <a:ext cx="15171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725206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5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From the Ivory Tower…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8" name="Picture 7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04800"/>
            <a:ext cx="1066800" cy="1066800"/>
          </a:xfrm>
          <a:prstGeom prst="rect">
            <a:avLst/>
          </a:prstGeom>
        </p:spPr>
      </p:pic>
      <p:pic>
        <p:nvPicPr>
          <p:cNvPr id="9" name="Picture 8" descr="321px-MIT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"/>
            <a:ext cx="1473506" cy="762000"/>
          </a:xfrm>
          <a:prstGeom prst="rect">
            <a:avLst/>
          </a:prstGeom>
        </p:spPr>
      </p:pic>
      <p:pic>
        <p:nvPicPr>
          <p:cNvPr id="2" name="Picture 1" descr="800px-Hadoop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81000"/>
            <a:ext cx="3276600" cy="8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5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13335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13335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13335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13335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13335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2743200" y="43434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3407529" y="43434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3443179" y="36576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37"/>
          <p:cNvCxnSpPr>
            <a:cxnSpLocks noChangeShapeType="1"/>
            <a:stCxn id="37" idx="0"/>
            <a:endCxn id="40" idx="1"/>
          </p:cNvCxnSpPr>
          <p:nvPr/>
        </p:nvCxnSpPr>
        <p:spPr bwMode="auto">
          <a:xfrm rot="5400000" flipH="1" flipV="1">
            <a:off x="2930178" y="3830400"/>
            <a:ext cx="516523" cy="509479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50"/>
          <p:cNvCxnSpPr>
            <a:cxnSpLocks noChangeShapeType="1"/>
            <a:stCxn id="70" idx="4"/>
            <a:endCxn id="40" idx="0"/>
          </p:cNvCxnSpPr>
          <p:nvPr/>
        </p:nvCxnSpPr>
        <p:spPr bwMode="auto">
          <a:xfrm rot="5400000">
            <a:off x="3407529" y="34671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51"/>
          <p:cNvCxnSpPr>
            <a:cxnSpLocks noChangeShapeType="1"/>
            <a:stCxn id="40" idx="2"/>
            <a:endCxn id="39" idx="0"/>
          </p:cNvCxnSpPr>
          <p:nvPr/>
        </p:nvCxnSpPr>
        <p:spPr bwMode="auto">
          <a:xfrm rot="5400000">
            <a:off x="3424406" y="41697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093329" y="43434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TextBox 53"/>
          <p:cNvSpPr txBox="1">
            <a:spLocks noChangeArrowheads="1"/>
          </p:cNvSpPr>
          <p:nvPr/>
        </p:nvSpPr>
        <p:spPr bwMode="auto">
          <a:xfrm>
            <a:off x="4128979" y="36576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54"/>
          <p:cNvCxnSpPr>
            <a:cxnSpLocks noChangeShapeType="1"/>
            <a:stCxn id="39" idx="0"/>
            <a:endCxn id="46" idx="1"/>
          </p:cNvCxnSpPr>
          <p:nvPr/>
        </p:nvCxnSpPr>
        <p:spPr bwMode="auto">
          <a:xfrm rot="5400000" flipH="1" flipV="1">
            <a:off x="3605243" y="38196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55"/>
          <p:cNvCxnSpPr>
            <a:cxnSpLocks noChangeShapeType="1"/>
            <a:stCxn id="74" idx="4"/>
            <a:endCxn id="46" idx="0"/>
          </p:cNvCxnSpPr>
          <p:nvPr/>
        </p:nvCxnSpPr>
        <p:spPr bwMode="auto">
          <a:xfrm rot="5400000">
            <a:off x="4093329" y="34671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56"/>
          <p:cNvCxnSpPr>
            <a:cxnSpLocks noChangeShapeType="1"/>
            <a:stCxn id="46" idx="2"/>
            <a:endCxn id="45" idx="0"/>
          </p:cNvCxnSpPr>
          <p:nvPr/>
        </p:nvCxnSpPr>
        <p:spPr bwMode="auto">
          <a:xfrm rot="5400000">
            <a:off x="4110206" y="41697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4779129" y="43434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4814779" y="36576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3" name="Straight Arrow Connector 58"/>
          <p:cNvCxnSpPr>
            <a:cxnSpLocks noChangeShapeType="1"/>
            <a:stCxn id="45" idx="0"/>
            <a:endCxn id="52" idx="1"/>
          </p:cNvCxnSpPr>
          <p:nvPr/>
        </p:nvCxnSpPr>
        <p:spPr bwMode="auto">
          <a:xfrm rot="5400000" flipH="1" flipV="1">
            <a:off x="4291043" y="38196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9"/>
          <p:cNvCxnSpPr>
            <a:cxnSpLocks noChangeShapeType="1"/>
            <a:stCxn id="75" idx="4"/>
            <a:endCxn id="52" idx="0"/>
          </p:cNvCxnSpPr>
          <p:nvPr/>
        </p:nvCxnSpPr>
        <p:spPr bwMode="auto">
          <a:xfrm rot="5400000">
            <a:off x="4779129" y="34671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60"/>
          <p:cNvCxnSpPr>
            <a:cxnSpLocks noChangeShapeType="1"/>
            <a:stCxn id="52" idx="2"/>
            <a:endCxn id="51" idx="0"/>
          </p:cNvCxnSpPr>
          <p:nvPr/>
        </p:nvCxnSpPr>
        <p:spPr bwMode="auto">
          <a:xfrm rot="5400000">
            <a:off x="4796006" y="41697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22"/>
          <p:cNvSpPr>
            <a:spLocks noChangeArrowheads="1"/>
          </p:cNvSpPr>
          <p:nvPr/>
        </p:nvSpPr>
        <p:spPr bwMode="auto">
          <a:xfrm>
            <a:off x="5464929" y="43434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TextBox 61"/>
          <p:cNvSpPr txBox="1">
            <a:spLocks noChangeArrowheads="1"/>
          </p:cNvSpPr>
          <p:nvPr/>
        </p:nvSpPr>
        <p:spPr bwMode="auto">
          <a:xfrm>
            <a:off x="5500579" y="36576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9" name="Straight Arrow Connector 62"/>
          <p:cNvCxnSpPr>
            <a:cxnSpLocks noChangeShapeType="1"/>
            <a:stCxn id="51" idx="0"/>
            <a:endCxn id="58" idx="1"/>
          </p:cNvCxnSpPr>
          <p:nvPr/>
        </p:nvCxnSpPr>
        <p:spPr bwMode="auto">
          <a:xfrm rot="5400000" flipH="1" flipV="1">
            <a:off x="4976843" y="38196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63"/>
          <p:cNvCxnSpPr>
            <a:cxnSpLocks noChangeShapeType="1"/>
            <a:stCxn id="76" idx="4"/>
            <a:endCxn id="58" idx="0"/>
          </p:cNvCxnSpPr>
          <p:nvPr/>
        </p:nvCxnSpPr>
        <p:spPr bwMode="auto">
          <a:xfrm rot="5400000">
            <a:off x="5464929" y="34671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4"/>
          <p:cNvCxnSpPr>
            <a:cxnSpLocks noChangeShapeType="1"/>
            <a:stCxn id="58" idx="2"/>
            <a:endCxn id="57" idx="0"/>
          </p:cNvCxnSpPr>
          <p:nvPr/>
        </p:nvCxnSpPr>
        <p:spPr bwMode="auto">
          <a:xfrm rot="5400000">
            <a:off x="5481806" y="41697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26"/>
          <p:cNvSpPr>
            <a:spLocks noChangeArrowheads="1"/>
          </p:cNvSpPr>
          <p:nvPr/>
        </p:nvSpPr>
        <p:spPr bwMode="auto">
          <a:xfrm>
            <a:off x="6150729" y="43434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TextBox 65"/>
          <p:cNvSpPr txBox="1">
            <a:spLocks noChangeArrowheads="1"/>
          </p:cNvSpPr>
          <p:nvPr/>
        </p:nvSpPr>
        <p:spPr bwMode="auto">
          <a:xfrm>
            <a:off x="6186379" y="36576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66"/>
          <p:cNvCxnSpPr>
            <a:cxnSpLocks noChangeShapeType="1"/>
            <a:stCxn id="57" idx="0"/>
            <a:endCxn id="64" idx="1"/>
          </p:cNvCxnSpPr>
          <p:nvPr/>
        </p:nvCxnSpPr>
        <p:spPr bwMode="auto">
          <a:xfrm rot="5400000" flipH="1" flipV="1">
            <a:off x="5662643" y="38196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7"/>
          <p:cNvCxnSpPr>
            <a:cxnSpLocks noChangeShapeType="1"/>
            <a:stCxn id="77" idx="4"/>
            <a:endCxn id="64" idx="0"/>
          </p:cNvCxnSpPr>
          <p:nvPr/>
        </p:nvCxnSpPr>
        <p:spPr bwMode="auto">
          <a:xfrm rot="5400000">
            <a:off x="6150729" y="34671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8"/>
          <p:cNvCxnSpPr>
            <a:cxnSpLocks noChangeShapeType="1"/>
            <a:stCxn id="64" idx="2"/>
            <a:endCxn id="63" idx="0"/>
          </p:cNvCxnSpPr>
          <p:nvPr/>
        </p:nvCxnSpPr>
        <p:spPr bwMode="auto">
          <a:xfrm rot="5400000">
            <a:off x="6167606" y="41697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1379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4" name="Straight Arrow Connector 50"/>
          <p:cNvCxnSpPr>
            <a:cxnSpLocks noChangeShapeType="1"/>
            <a:stCxn id="27" idx="4"/>
            <a:endCxn id="82" idx="0"/>
          </p:cNvCxnSpPr>
          <p:nvPr/>
        </p:nvCxnSpPr>
        <p:spPr bwMode="auto">
          <a:xfrm rot="5400000">
            <a:off x="3462506" y="20024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rot="5400000">
            <a:off x="3464679" y="26098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1379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 rot="5400000">
            <a:off x="4148306" y="20024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rot="5400000">
            <a:off x="4150479" y="26098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1379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 rot="5400000">
            <a:off x="4834106" y="20024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rot="5400000">
            <a:off x="4836279" y="26098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1379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 rot="5400000">
            <a:off x="5519906" y="20024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rot="5400000">
            <a:off x="5522079" y="26098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1379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 rot="5400000">
            <a:off x="6205706" y="20024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rot="5400000">
            <a:off x="6207879" y="26098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057400"/>
            <a:ext cx="967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000585" y="3505200"/>
            <a:ext cx="971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Fold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Roots in Functional Programming</a:t>
            </a:r>
            <a:endParaRPr lang="en-US" dirty="0"/>
          </a:p>
        </p:txBody>
      </p:sp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304800" y="4876800"/>
            <a:ext cx="8229600" cy="1877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 t =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(1, 2, 3, 4, 5)</a:t>
            </a:r>
          </a:p>
          <a:p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t: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(1, 2, 3, 4, 5)</a:t>
            </a:r>
          </a:p>
          <a:p>
            <a:endParaRPr lang="tr-TR" sz="14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t.map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(n =&gt; n*n)</a:t>
            </a:r>
          </a:p>
          <a:p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res0: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(1, 4, 9, 16, 25)</a:t>
            </a:r>
          </a:p>
          <a:p>
            <a:endParaRPr lang="tr-TR" sz="14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t.map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(n =&gt; n*n).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foldLeft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(0)((m, n) =&gt; m + n)</a:t>
            </a:r>
          </a:p>
          <a:p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res1: </a:t>
            </a:r>
            <a:r>
              <a:rPr lang="tr-TR" sz="14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400" b="0" dirty="0">
                <a:solidFill>
                  <a:schemeClr val="bg1"/>
                </a:solidFill>
                <a:latin typeface="Andale Mono"/>
                <a:cs typeface="Andale Mono"/>
              </a:rPr>
              <a:t> = 55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4572000" y="4800600"/>
            <a:ext cx="4343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Functional programming + distributed computing!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3128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7" grpId="0" animBg="1"/>
      <p:bldP spid="39" grpId="0" animBg="1"/>
      <p:bldP spid="40" grpId="0"/>
      <p:bldP spid="45" grpId="0" animBg="1"/>
      <p:bldP spid="46" grpId="0"/>
      <p:bldP spid="51" grpId="0" animBg="1"/>
      <p:bldP spid="52" grpId="0"/>
      <p:bldP spid="57" grpId="0" animBg="1"/>
      <p:bldP spid="58" grpId="0"/>
      <p:bldP spid="63" grpId="0" animBg="1"/>
      <p:bldP spid="64" grpId="0"/>
      <p:bldP spid="70" grpId="0" animBg="1"/>
      <p:bldP spid="74" grpId="0" animBg="1"/>
      <p:bldP spid="75" grpId="0" animBg="1"/>
      <p:bldP spid="76" grpId="0" animBg="1"/>
      <p:bldP spid="77" grpId="0" animBg="1"/>
      <p:bldP spid="82" grpId="0"/>
      <p:bldP spid="86" grpId="0"/>
      <p:bldP spid="90" grpId="0"/>
      <p:bldP spid="94" grpId="0"/>
      <p:bldP spid="98" grpId="0"/>
      <p:bldP spid="146" grpId="0"/>
      <p:bldP spid="147" grpId="0"/>
      <p:bldP spid="62" grpId="0"/>
      <p:bldP spid="6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</a:t>
            </a:r>
            <a:r>
              <a:rPr lang="en-US" baseline="-25000" dirty="0" smtClean="0"/>
              <a:t>1</a:t>
            </a:r>
            <a:r>
              <a:rPr lang="en-US" dirty="0" smtClean="0"/>
              <a:t>, v</a:t>
            </a:r>
            <a:r>
              <a:rPr lang="en-US" baseline="-25000" dirty="0"/>
              <a:t>1</a:t>
            </a:r>
            <a:r>
              <a:rPr lang="en-US" dirty="0" smtClean="0"/>
              <a:t>) </a:t>
            </a:r>
            <a:r>
              <a:rPr lang="en-US" dirty="0" smtClean="0">
                <a:cs typeface="Arial" charset="0"/>
              </a:rPr>
              <a:t>→ [&lt;k</a:t>
            </a:r>
            <a:r>
              <a:rPr lang="en-US" baseline="-25000" dirty="0" smtClean="0"/>
              <a:t>2</a:t>
            </a:r>
            <a:r>
              <a:rPr lang="en-US" dirty="0" smtClean="0">
                <a:cs typeface="Arial" charset="0"/>
              </a:rPr>
              <a:t>, v</a:t>
            </a:r>
            <a:r>
              <a:rPr lang="en-US" baseline="-25000" dirty="0" smtClean="0"/>
              <a:t>2</a:t>
            </a:r>
            <a:r>
              <a:rPr lang="en-US" dirty="0" smtClean="0">
                <a:cs typeface="Arial" charset="0"/>
              </a:rPr>
              <a:t>&gt;]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</a:t>
            </a:r>
            <a:r>
              <a:rPr lang="en-US" baseline="-25000" dirty="0" smtClean="0"/>
              <a:t>2</a:t>
            </a:r>
            <a:r>
              <a:rPr lang="en-US" dirty="0" smtClean="0">
                <a:cs typeface="Arial" charset="0"/>
              </a:rPr>
              <a:t>, [v</a:t>
            </a:r>
            <a:r>
              <a:rPr lang="en-US" baseline="-25000" dirty="0" smtClean="0"/>
              <a:t>2</a:t>
            </a:r>
            <a:r>
              <a:rPr lang="en-US" dirty="0" smtClean="0">
                <a:cs typeface="Arial" charset="0"/>
              </a:rPr>
              <a:t>]) → [&lt;k</a:t>
            </a:r>
            <a:r>
              <a:rPr lang="en-US" baseline="-25000" dirty="0" smtClean="0"/>
              <a:t>3</a:t>
            </a:r>
            <a:r>
              <a:rPr lang="en-US" dirty="0" smtClean="0">
                <a:cs typeface="Arial" charset="0"/>
              </a:rPr>
              <a:t>, v</a:t>
            </a:r>
            <a:r>
              <a:rPr lang="en-US" baseline="-25000" dirty="0" smtClean="0"/>
              <a:t>3</a:t>
            </a:r>
            <a:r>
              <a:rPr lang="en-US" dirty="0" smtClean="0">
                <a:cs typeface="Arial" charset="0"/>
              </a:rPr>
              <a:t>&gt;]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sent to the same reducer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</p:txBody>
      </p:sp>
    </p:spTree>
    <p:extLst>
      <p:ext uri="{BB962C8B-B14F-4D97-AF65-F5344CB8AC3E}">
        <p14:creationId xmlns:p14="http://schemas.microsoft.com/office/powerpoint/2010/main" val="343102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2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30" grpId="0" animBg="1"/>
      <p:bldP spid="24626" grpId="0" animBg="1"/>
      <p:bldP spid="24623" grpId="0" animBg="1"/>
      <p:bldP spid="24620" grpId="0" animBg="1"/>
      <p:bldP spid="69" grpId="0" animBg="1"/>
      <p:bldP spid="70" grpId="0" animBg="1"/>
      <p:bldP spid="76" grpId="0" animBg="1"/>
      <p:bldP spid="8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sent to the same reducer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419600" y="6015335"/>
            <a:ext cx="441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What’s “everything else”?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8418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“Runtime”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scheduling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Assigns workers to map and reduce tasks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“data distribution”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Moves processes to data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synchronization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Gathers, sorts, and shuffles intermediate data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errors and faults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Detects worker failures and restarts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Everything happens on top of a distributed FS (later)</a:t>
            </a:r>
          </a:p>
        </p:txBody>
      </p:sp>
    </p:spTree>
    <p:extLst>
      <p:ext uri="{BB962C8B-B14F-4D97-AF65-F5344CB8AC3E}">
        <p14:creationId xmlns:p14="http://schemas.microsoft.com/office/powerpoint/2010/main" val="2128548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reduced together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Not quite…usually, programmers also specify: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partition</a:t>
            </a:r>
            <a:r>
              <a:rPr lang="en-US" dirty="0" smtClean="0">
                <a:cs typeface="Arial" charset="0"/>
              </a:rPr>
              <a:t> (k’, number of partitions) → partition for k’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Often a simple hash of the key, e.g., hash(k’) mod 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Divides up key space for parallel reduce operations</a:t>
            </a:r>
          </a:p>
          <a:p>
            <a:pPr lvl="1">
              <a:lnSpc>
                <a:spcPct val="90000"/>
              </a:lnSpc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combine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Mini-reducers that run in memory after the map phase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Used as an optimization to reduce network traffic</a:t>
            </a:r>
          </a:p>
        </p:txBody>
      </p:sp>
    </p:spTree>
    <p:extLst>
      <p:ext uri="{BB962C8B-B14F-4D97-AF65-F5344CB8AC3E}">
        <p14:creationId xmlns:p14="http://schemas.microsoft.com/office/powerpoint/2010/main" val="3209924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99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 animBg="1"/>
      <p:bldP spid="171" grpId="0" animBg="1"/>
      <p:bldP spid="172" grpId="0" animBg="1"/>
      <p:bldP spid="213" grpId="0" animBg="1"/>
      <p:bldP spid="214" grpId="0" animBg="1"/>
      <p:bldP spid="215" grpId="0" animBg="1"/>
      <p:bldP spid="216" grpId="0" animBg="1"/>
      <p:bldP spid="188" grpId="0" animBg="1"/>
      <p:bldP spid="193" grpId="0" animBg="1"/>
      <p:bldP spid="195" grpId="0" animBg="1"/>
      <p:bldP spid="217" grpId="0" animBg="1"/>
      <p:bldP spid="281" grpId="0" animBg="1"/>
      <p:bldP spid="282" grpId="0" animBg="1"/>
      <p:bldP spid="283" grpId="0" animBg="1"/>
      <p:bldP spid="28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more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Barrier between map and reduce phases</a:t>
            </a:r>
          </a:p>
          <a:p>
            <a:pPr lvl="1"/>
            <a:r>
              <a:rPr lang="en-US" dirty="0" smtClean="0"/>
              <a:t>But we can begin copying intermediate data earlier</a:t>
            </a:r>
          </a:p>
          <a:p>
            <a:r>
              <a:rPr lang="en-US" dirty="0" smtClean="0"/>
              <a:t>Keys arrive at each reducer in sorted order</a:t>
            </a:r>
          </a:p>
          <a:p>
            <a:pPr lvl="1"/>
            <a:r>
              <a:rPr lang="en-US" dirty="0" smtClean="0"/>
              <a:t>No enforced ordering </a:t>
            </a:r>
            <a:r>
              <a:rPr lang="en-US" i="1" dirty="0" smtClean="0"/>
              <a:t>across</a:t>
            </a:r>
            <a:r>
              <a:rPr lang="en-US" dirty="0" smtClean="0"/>
              <a:t> reducers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093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“Hello World”: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660525" y="1905000"/>
            <a:ext cx="61118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Map(String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docid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text):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for each word w in text: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Emit(w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Reduce(String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term,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Iterator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&lt;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&gt; values):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= 0;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for each v in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values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+=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Emit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(term,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sum)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689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can refer to…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programming model</a:t>
            </a:r>
          </a:p>
          <a:p>
            <a:r>
              <a:rPr lang="en-US" dirty="0" smtClean="0"/>
              <a:t>The execution framework (aka “runtime”)</a:t>
            </a:r>
          </a:p>
          <a:p>
            <a:r>
              <a:rPr lang="en-US" dirty="0" smtClean="0"/>
              <a:t>The specific implementation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895600" y="5710535"/>
            <a:ext cx="571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Usage is usually clear from context!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42437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iracobra_P39_Assembly_LOC_02902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74441"/>
            <a:ext cx="9296399" cy="748419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(Factory)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81000" y="56007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 smtClean="0">
                <a:latin typeface="Gill Sans"/>
                <a:ea typeface="+mj-ea"/>
                <a:cs typeface="Gill Sans"/>
              </a:rPr>
              <a:t>… to building </a:t>
            </a:r>
            <a:r>
              <a:rPr lang="en-US" sz="3200" kern="0" dirty="0" err="1" smtClean="0">
                <a:latin typeface="Gill Sans"/>
                <a:ea typeface="+mj-ea"/>
                <a:cs typeface="Gill Sans"/>
              </a:rPr>
              <a:t>sh</a:t>
            </a:r>
            <a:r>
              <a:rPr lang="en-US" sz="3200" kern="0" dirty="0" smtClean="0">
                <a:latin typeface="Gill Sans"/>
                <a:ea typeface="+mj-ea"/>
                <a:cs typeface="Gill Sans"/>
              </a:rPr>
              <a:t>*t that works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04800"/>
            <a:ext cx="1143000" cy="92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has a proprietary implementation in C++</a:t>
            </a:r>
          </a:p>
          <a:p>
            <a:pPr lvl="1"/>
            <a:r>
              <a:rPr lang="en-US" dirty="0" smtClean="0"/>
              <a:t>Bindings in Java, Python</a:t>
            </a:r>
          </a:p>
          <a:p>
            <a:r>
              <a:rPr lang="en-US" dirty="0" smtClean="0"/>
              <a:t>Hadoop provides an open-source implementation in Java</a:t>
            </a:r>
          </a:p>
          <a:p>
            <a:pPr lvl="1"/>
            <a:r>
              <a:rPr lang="en-US" dirty="0" smtClean="0"/>
              <a:t>Development led by Yahoo, now an Apache project</a:t>
            </a:r>
          </a:p>
          <a:p>
            <a:pPr lvl="1"/>
            <a:r>
              <a:rPr lang="en-US" dirty="0" smtClean="0"/>
              <a:t>Used in production at Yahoo, Facebook, Twitter, LinkedIn, Netflix, …</a:t>
            </a:r>
          </a:p>
          <a:p>
            <a:pPr lvl="1"/>
            <a:r>
              <a:rPr lang="en-US" dirty="0" smtClean="0"/>
              <a:t>Large and expanding software ecosystem</a:t>
            </a:r>
          </a:p>
          <a:p>
            <a:pPr lvl="1"/>
            <a:r>
              <a:rPr lang="en-US" dirty="0" smtClean="0"/>
              <a:t>Potential point of confusion: Hadoop is more than MapReduce today</a:t>
            </a:r>
          </a:p>
          <a:p>
            <a:r>
              <a:rPr lang="en-US" dirty="0"/>
              <a:t>Lots of custom research </a:t>
            </a:r>
            <a:r>
              <a:rPr lang="en-US" dirty="0" smtClean="0"/>
              <a:t>implementations</a:t>
            </a:r>
          </a:p>
        </p:txBody>
      </p:sp>
      <p:pic>
        <p:nvPicPr>
          <p:cNvPr id="4" name="Picture 3" descr="hadoop+elephant_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5867400"/>
            <a:ext cx="3048000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46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33623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41290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71600" y="5267325"/>
            <a:ext cx="620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17788" y="5267325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754438" y="5267325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52673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15200" y="5267325"/>
            <a:ext cx="769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762000" y="6019800"/>
            <a:ext cx="7924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We’ll discuss physical execution in detail later…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5603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rganiz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5237"/>
            <a:ext cx="9144000" cy="9161895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0" y="952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/>
              <a:t>Course </a:t>
            </a:r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4953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</a:t>
            </a:r>
            <a:r>
              <a:rPr lang="en-US" sz="1000" b="0" dirty="0">
                <a:solidFill>
                  <a:srgbClr val="000000"/>
                </a:solidFill>
              </a:rPr>
              <a:t> </a:t>
            </a:r>
            <a:r>
              <a:rPr lang="en-US" sz="1000" b="0" dirty="0" smtClean="0">
                <a:solidFill>
                  <a:srgbClr val="000000"/>
                </a:solidFill>
              </a:rPr>
              <a:t>http</a:t>
            </a:r>
            <a:r>
              <a:rPr lang="en-US" sz="1000" b="0" dirty="0">
                <a:solidFill>
                  <a:srgbClr val="000000"/>
                </a:solidFill>
              </a:rPr>
              <a:t>://</a:t>
            </a:r>
            <a:r>
              <a:rPr lang="en-US" sz="1000" b="0" dirty="0" err="1">
                <a:solidFill>
                  <a:srgbClr val="000000"/>
                </a:solidFill>
              </a:rPr>
              <a:t>www.flickr.com</a:t>
            </a:r>
            <a:r>
              <a:rPr lang="en-US" sz="1000" b="0" dirty="0">
                <a:solidFill>
                  <a:srgbClr val="000000"/>
                </a:solidFill>
              </a:rPr>
              <a:t>/photos/</a:t>
            </a:r>
            <a:r>
              <a:rPr lang="en-US" sz="1000" b="0" dirty="0" err="1">
                <a:solidFill>
                  <a:srgbClr val="000000"/>
                </a:solidFill>
              </a:rPr>
              <a:t>artmind_etcetera</a:t>
            </a:r>
            <a:r>
              <a:rPr lang="en-US" sz="1000" b="0" dirty="0">
                <a:solidFill>
                  <a:srgbClr val="000000"/>
                </a:solidFill>
              </a:rPr>
              <a:t>/6336693594</a:t>
            </a:r>
            <a:r>
              <a:rPr lang="en-US" sz="1000" b="0" dirty="0" smtClean="0">
                <a:solidFill>
                  <a:srgbClr val="000000"/>
                </a:solidFill>
              </a:rPr>
              <a:t>/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10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Expectations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Your background:</a:t>
            </a:r>
          </a:p>
          <a:p>
            <a:pPr lvl="1"/>
            <a:r>
              <a:rPr lang="en-US" dirty="0" smtClean="0"/>
              <a:t>Pre-</a:t>
            </a:r>
            <a:r>
              <a:rPr lang="en-US" dirty="0" err="1" smtClean="0"/>
              <a:t>reqs</a:t>
            </a:r>
            <a:r>
              <a:rPr lang="en-US" dirty="0" smtClean="0"/>
              <a:t>: CS 341, CS 350, (CS 348)</a:t>
            </a:r>
          </a:p>
          <a:p>
            <a:pPr lvl="1"/>
            <a:r>
              <a:rPr lang="en-US" dirty="0" smtClean="0"/>
              <a:t>Comfortable in Java and </a:t>
            </a:r>
            <a:r>
              <a:rPr lang="en-US" dirty="0" err="1" smtClean="0"/>
              <a:t>Scala</a:t>
            </a:r>
            <a:endParaRPr lang="en-US" dirty="0" smtClean="0"/>
          </a:p>
          <a:p>
            <a:pPr lvl="1"/>
            <a:r>
              <a:rPr lang="en-US" dirty="0" smtClean="0"/>
              <a:t>Know how to use </a:t>
            </a:r>
            <a:r>
              <a:rPr lang="en-US" dirty="0" err="1" smtClean="0"/>
              <a:t>Git</a:t>
            </a:r>
            <a:endParaRPr lang="en-US" dirty="0" smtClean="0"/>
          </a:p>
          <a:p>
            <a:pPr lvl="1"/>
            <a:r>
              <a:rPr lang="en-US" dirty="0" smtClean="0"/>
              <a:t>Reasonable “command-line”-</a:t>
            </a:r>
            <a:r>
              <a:rPr lang="en-US" dirty="0" err="1" smtClean="0"/>
              <a:t>fu</a:t>
            </a:r>
            <a:r>
              <a:rPr lang="en-US" dirty="0" smtClean="0"/>
              <a:t> skills</a:t>
            </a:r>
          </a:p>
          <a:p>
            <a:pPr lvl="1"/>
            <a:r>
              <a:rPr lang="en-US" dirty="0" smtClean="0"/>
              <a:t>Experience in compiling</a:t>
            </a:r>
            <a:r>
              <a:rPr lang="en-US" dirty="0"/>
              <a:t>, patching, and installing open source software</a:t>
            </a:r>
          </a:p>
          <a:p>
            <a:pPr lvl="1"/>
            <a:r>
              <a:rPr lang="en-US" dirty="0" smtClean="0"/>
              <a:t>Good debugging skills</a:t>
            </a:r>
          </a:p>
          <a:p>
            <a:r>
              <a:rPr lang="en-US" dirty="0" smtClean="0"/>
              <a:t>You are:</a:t>
            </a:r>
          </a:p>
          <a:p>
            <a:pPr lvl="1"/>
            <a:r>
              <a:rPr lang="en-US" dirty="0" smtClean="0"/>
              <a:t>Genuinely interested in the topic</a:t>
            </a:r>
          </a:p>
          <a:p>
            <a:pPr lvl="1"/>
            <a:r>
              <a:rPr lang="en-US" dirty="0" smtClean="0"/>
              <a:t>Be prepared to put in the time</a:t>
            </a:r>
          </a:p>
          <a:p>
            <a:pPr lvl="1"/>
            <a:r>
              <a:rPr lang="en-US" dirty="0" smtClean="0"/>
              <a:t>Comfortable with the uncertainty and unpredictability </a:t>
            </a:r>
            <a:r>
              <a:rPr lang="en-US" dirty="0"/>
              <a:t>that comes with </a:t>
            </a:r>
            <a:r>
              <a:rPr lang="en-US" dirty="0" smtClean="0"/>
              <a:t>cutting-edge, immature software</a:t>
            </a:r>
          </a:p>
        </p:txBody>
      </p:sp>
    </p:spTree>
    <p:extLst>
      <p:ext uri="{BB962C8B-B14F-4D97-AF65-F5344CB8AC3E}">
        <p14:creationId xmlns:p14="http://schemas.microsoft.com/office/powerpoint/2010/main" val="225077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Design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Course </a:t>
            </a:r>
            <a:r>
              <a:rPr lang="en-US" dirty="0"/>
              <a:t>website: https://</a:t>
            </a:r>
            <a:r>
              <a:rPr lang="en-US" dirty="0" err="1"/>
              <a:t>www.student.cs.uwaterloo.ca</a:t>
            </a:r>
            <a:r>
              <a:rPr lang="en-US" dirty="0"/>
              <a:t>/~cs489</a:t>
            </a:r>
            <a:r>
              <a:rPr lang="en-US" dirty="0" smtClean="0"/>
              <a:t>/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Redirects to: http://</a:t>
            </a:r>
            <a:r>
              <a:rPr lang="en-US" dirty="0" err="1"/>
              <a:t>lintool.github.io</a:t>
            </a:r>
            <a:r>
              <a:rPr lang="en-US" dirty="0"/>
              <a:t>/bigdata-2016w</a:t>
            </a:r>
            <a:r>
              <a:rPr lang="en-US" dirty="0" smtClean="0"/>
              <a:t>/</a:t>
            </a:r>
          </a:p>
          <a:p>
            <a:r>
              <a:rPr lang="en-US" dirty="0"/>
              <a:t>Piazza: https://</a:t>
            </a:r>
            <a:r>
              <a:rPr lang="en-US" dirty="0" err="1"/>
              <a:t>piazza.com</a:t>
            </a:r>
            <a:r>
              <a:rPr lang="en-US" dirty="0"/>
              <a:t>/</a:t>
            </a:r>
            <a:r>
              <a:rPr lang="en-US" dirty="0" err="1"/>
              <a:t>uwaterloo.ca</a:t>
            </a:r>
            <a:r>
              <a:rPr lang="en-US" dirty="0"/>
              <a:t>/winter2016/cs489698/</a:t>
            </a:r>
            <a:endParaRPr lang="en-US" dirty="0" smtClean="0"/>
          </a:p>
          <a:p>
            <a:r>
              <a:rPr lang="en-US" dirty="0" err="1" smtClean="0"/>
              <a:t>Bespin</a:t>
            </a:r>
            <a:r>
              <a:rPr lang="en-US" dirty="0" smtClean="0"/>
              <a:t>: http://</a:t>
            </a:r>
            <a:r>
              <a:rPr lang="en-US" dirty="0" err="1" smtClean="0"/>
              <a:t>bespin.io</a:t>
            </a:r>
            <a:r>
              <a:rPr lang="en-US" dirty="0" smtClean="0"/>
              <a:t>/</a:t>
            </a:r>
          </a:p>
          <a:p>
            <a:r>
              <a:rPr lang="en-US" dirty="0" smtClean="0"/>
              <a:t>This </a:t>
            </a:r>
            <a:r>
              <a:rPr lang="en-US" dirty="0"/>
              <a:t>course focuses on algorithm design and “thinking at scale”</a:t>
            </a:r>
          </a:p>
          <a:p>
            <a:pPr lvl="1"/>
            <a:r>
              <a:rPr lang="en-US" u="sng" dirty="0"/>
              <a:t>Not</a:t>
            </a:r>
            <a:r>
              <a:rPr lang="en-US" dirty="0"/>
              <a:t> the “mechanics” </a:t>
            </a:r>
            <a:r>
              <a:rPr lang="en-US" dirty="0" smtClean="0"/>
              <a:t>(API, command-line invocations, et.)</a:t>
            </a:r>
            <a:endParaRPr lang="en-US" dirty="0"/>
          </a:p>
          <a:p>
            <a:pPr lvl="1"/>
            <a:r>
              <a:rPr lang="en-US" dirty="0" smtClean="0"/>
              <a:t>You’re expected to pick up MapReduce/Spark with minimal help</a:t>
            </a:r>
          </a:p>
          <a:p>
            <a:r>
              <a:rPr lang="en-US" dirty="0" smtClean="0"/>
              <a:t>Components of the final grade:</a:t>
            </a:r>
          </a:p>
          <a:p>
            <a:pPr lvl="1"/>
            <a:r>
              <a:rPr lang="en-US" dirty="0" smtClean="0"/>
              <a:t>Eight </a:t>
            </a:r>
            <a:r>
              <a:rPr lang="en-US" u="sng" dirty="0" smtClean="0"/>
              <a:t>individual</a:t>
            </a:r>
            <a:r>
              <a:rPr lang="en-US" dirty="0" smtClean="0"/>
              <a:t> assignments: mix of MapReduce (Java) and Spark (</a:t>
            </a:r>
            <a:r>
              <a:rPr lang="en-US" dirty="0" err="1" smtClean="0"/>
              <a:t>Scala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Final exam</a:t>
            </a:r>
          </a:p>
          <a:p>
            <a:pPr lvl="1"/>
            <a:r>
              <a:rPr lang="en-US" dirty="0" smtClean="0"/>
              <a:t>CS 698: additional final project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4109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Mechanics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We’ll be using </a:t>
            </a:r>
            <a:r>
              <a:rPr lang="en-US" u="sng" dirty="0" smtClean="0"/>
              <a:t>private</a:t>
            </a:r>
            <a:r>
              <a:rPr lang="en-US" dirty="0" smtClean="0"/>
              <a:t> </a:t>
            </a:r>
            <a:r>
              <a:rPr lang="en-US" dirty="0" err="1" smtClean="0"/>
              <a:t>GitHub</a:t>
            </a:r>
            <a:r>
              <a:rPr lang="en-US" dirty="0" smtClean="0"/>
              <a:t> repos for assignments</a:t>
            </a:r>
          </a:p>
          <a:p>
            <a:pPr lvl="1"/>
            <a:r>
              <a:rPr lang="en-US" dirty="0" smtClean="0"/>
              <a:t>Complete your assignments, push to </a:t>
            </a:r>
            <a:r>
              <a:rPr lang="en-US" dirty="0" err="1" smtClean="0"/>
              <a:t>GitHub</a:t>
            </a:r>
            <a:endParaRPr lang="en-US" dirty="0" smtClean="0"/>
          </a:p>
          <a:p>
            <a:pPr lvl="1"/>
            <a:r>
              <a:rPr lang="en-US" dirty="0" smtClean="0"/>
              <a:t>We’ll pull your repos at the deadline and grade</a:t>
            </a:r>
          </a:p>
          <a:p>
            <a:r>
              <a:rPr lang="en-US" dirty="0" smtClean="0"/>
              <a:t>Note late policy (details on course homepage)</a:t>
            </a:r>
          </a:p>
          <a:p>
            <a:pPr lvl="1"/>
            <a:r>
              <a:rPr lang="en-US" dirty="0" smtClean="0"/>
              <a:t>Late by up to 24 hours: 25% reduction in grade</a:t>
            </a:r>
          </a:p>
          <a:p>
            <a:pPr lvl="1"/>
            <a:r>
              <a:rPr lang="en-US" dirty="0" smtClean="0"/>
              <a:t>Late 24-48 hours: 50% reduction in grade</a:t>
            </a:r>
          </a:p>
          <a:p>
            <a:pPr lvl="1"/>
            <a:r>
              <a:rPr lang="en-US" dirty="0" smtClean="0"/>
              <a:t>Late by more the 48 hours: not accepted</a:t>
            </a:r>
          </a:p>
          <a:p>
            <a:pPr lvl="1"/>
            <a:r>
              <a:rPr lang="en-US" dirty="0" smtClean="0"/>
              <a:t>By assumption, we’ll pull and grade at deadline – if you want us to hold off, you </a:t>
            </a:r>
            <a:r>
              <a:rPr lang="en-US" u="sng" dirty="0" smtClean="0"/>
              <a:t>must</a:t>
            </a:r>
            <a:r>
              <a:rPr lang="en-US" dirty="0" smtClean="0"/>
              <a:t> let us know</a:t>
            </a:r>
          </a:p>
          <a:p>
            <a:pPr lvl="1"/>
            <a:endParaRPr lang="en-US" dirty="0" smtClean="0"/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0" y="5791200"/>
            <a:ext cx="9144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Important: Register for (free)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GitHub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 educational account!</a:t>
            </a:r>
          </a:p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https://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education.github.com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/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discount_requests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/new</a:t>
            </a:r>
          </a:p>
        </p:txBody>
      </p:sp>
    </p:spTree>
    <p:extLst>
      <p:ext uri="{BB962C8B-B14F-4D97-AF65-F5344CB8AC3E}">
        <p14:creationId xmlns:p14="http://schemas.microsoft.com/office/powerpoint/2010/main" val="2151715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Materials</a:t>
            </a:r>
            <a:endParaRPr lang="en-US" dirty="0"/>
          </a:p>
        </p:txBody>
      </p:sp>
      <p:pic>
        <p:nvPicPr>
          <p:cNvPr id="2" name="Picture 1" descr="MR-cov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813139"/>
            <a:ext cx="2535673" cy="3130461"/>
          </a:xfrm>
          <a:prstGeom prst="rect">
            <a:avLst/>
          </a:prstGeom>
        </p:spPr>
      </p:pic>
      <p:pic>
        <p:nvPicPr>
          <p:cNvPr id="5" name="Picture 4" descr="Hadoop-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813139"/>
            <a:ext cx="2385411" cy="3124200"/>
          </a:xfrm>
          <a:prstGeom prst="rect">
            <a:avLst/>
          </a:prstGeom>
        </p:spPr>
      </p:pic>
      <p:pic>
        <p:nvPicPr>
          <p:cNvPr id="6" name="Picture 5" descr="Spark-cov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13139"/>
            <a:ext cx="2385411" cy="3124200"/>
          </a:xfrm>
          <a:prstGeom prst="rect">
            <a:avLst/>
          </a:prstGeom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533400" y="1219200"/>
            <a:ext cx="7848600" cy="1200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One (required) textbook +</a:t>
            </a:r>
          </a:p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Two (optional but recommended) books +</a:t>
            </a:r>
          </a:p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Additional readings from research papers as appropriate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267200" y="6167735"/>
            <a:ext cx="350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(optional but recommended)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657600" y="5710535"/>
            <a:ext cx="2514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Note: 4</a:t>
            </a:r>
            <a:r>
              <a:rPr lang="en-US" sz="2400" b="0" baseline="30000" dirty="0" smtClean="0">
                <a:solidFill>
                  <a:srgbClr val="FF0000"/>
                </a:solidFill>
                <a:latin typeface="Gill Sans"/>
                <a:cs typeface="Gill Sans"/>
              </a:rPr>
              <a:t>th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 Edition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99029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MapReduce/Spark Environments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Linux Student CS </a:t>
            </a:r>
            <a:r>
              <a:rPr lang="en-US" dirty="0" smtClean="0"/>
              <a:t>Environment</a:t>
            </a:r>
          </a:p>
          <a:p>
            <a:pPr lvl="1"/>
            <a:r>
              <a:rPr lang="en-US" dirty="0" smtClean="0"/>
              <a:t>Everything is set up for you, just follow instructions</a:t>
            </a:r>
          </a:p>
          <a:p>
            <a:pPr lvl="1"/>
            <a:r>
              <a:rPr lang="en-US" dirty="0" smtClean="0"/>
              <a:t>We’ll make sure everything works</a:t>
            </a:r>
          </a:p>
          <a:p>
            <a:r>
              <a:rPr lang="en-US" dirty="0" smtClean="0"/>
              <a:t>Local installations</a:t>
            </a:r>
          </a:p>
          <a:p>
            <a:pPr lvl="1"/>
            <a:r>
              <a:rPr lang="en-US" dirty="0" smtClean="0"/>
              <a:t>Install all software components on your own machine</a:t>
            </a:r>
          </a:p>
          <a:p>
            <a:pPr lvl="1"/>
            <a:r>
              <a:rPr lang="en-US" dirty="0"/>
              <a:t>Requires </a:t>
            </a:r>
            <a:r>
              <a:rPr lang="en-US" dirty="0" smtClean="0"/>
              <a:t>at least 4GB </a:t>
            </a:r>
            <a:r>
              <a:rPr lang="en-US" dirty="0"/>
              <a:t>RAM + 10s GB disk </a:t>
            </a:r>
            <a:r>
              <a:rPr lang="en-US" dirty="0" smtClean="0"/>
              <a:t>for a good experience</a:t>
            </a:r>
          </a:p>
          <a:p>
            <a:pPr lvl="1"/>
            <a:r>
              <a:rPr lang="en-US" dirty="0" smtClean="0"/>
              <a:t>Works fine on Mac and Linux, YMMV on Windows</a:t>
            </a:r>
          </a:p>
          <a:p>
            <a:pPr lvl="1"/>
            <a:r>
              <a:rPr lang="en-US" dirty="0" smtClean="0"/>
              <a:t>We’ll provide basic instructions, but not technical support</a:t>
            </a:r>
          </a:p>
          <a:p>
            <a:r>
              <a:rPr lang="en-US" dirty="0" err="1" smtClean="0"/>
              <a:t>Altiscale</a:t>
            </a:r>
            <a:r>
              <a:rPr lang="en-US" dirty="0" smtClean="0"/>
              <a:t>: Hadoop-as-a-Service </a:t>
            </a:r>
          </a:p>
          <a:p>
            <a:pPr lvl="1"/>
            <a:r>
              <a:rPr lang="en-US" dirty="0" smtClean="0"/>
              <a:t>You’ll be provided an account later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143000" y="5791200"/>
            <a:ext cx="6935613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ee “Software” page in course homepage for details:</a:t>
            </a:r>
          </a:p>
          <a:p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http://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lintool.github.io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/bigdata-2016w/</a:t>
            </a:r>
            <a:r>
              <a:rPr lang="en-US" sz="2400" b="0" dirty="0" err="1">
                <a:solidFill>
                  <a:srgbClr val="FF0000"/>
                </a:solidFill>
                <a:latin typeface="Gill Sans"/>
                <a:cs typeface="Gill Sans"/>
              </a:rPr>
              <a:t>software.html</a:t>
            </a:r>
            <a:endParaRPr lang="en-US" sz="2400" b="0" dirty="0" smtClean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8097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Be Prepared…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30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“Hadoop Zen”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Parts of the ecosystem are still immature</a:t>
            </a:r>
          </a:p>
          <a:p>
            <a:pPr lvl="1" eaLnBrk="1" hangingPunct="1"/>
            <a:r>
              <a:rPr lang="en-US" dirty="0" smtClean="0"/>
              <a:t>We’ve come a long way since 2007, but still far to go…</a:t>
            </a:r>
          </a:p>
          <a:p>
            <a:pPr lvl="1" eaLnBrk="1" hangingPunct="1"/>
            <a:r>
              <a:rPr lang="en-US" dirty="0" smtClean="0"/>
              <a:t>Bugs, undocumented “features”, inexplicable behavior, etc.</a:t>
            </a:r>
          </a:p>
          <a:p>
            <a:pPr lvl="1" eaLnBrk="1" hangingPunct="1"/>
            <a:r>
              <a:rPr lang="en-US" dirty="0" smtClean="0"/>
              <a:t>Different versions = major pain</a:t>
            </a:r>
          </a:p>
          <a:p>
            <a:pPr eaLnBrk="1" hangingPunct="1"/>
            <a:r>
              <a:rPr lang="en-US" dirty="0" smtClean="0"/>
              <a:t>Don’t get frustrated (take a deep breath)…</a:t>
            </a:r>
          </a:p>
          <a:p>
            <a:pPr lvl="1" eaLnBrk="1" hangingPunct="1"/>
            <a:r>
              <a:rPr lang="en-US" dirty="0" smtClean="0"/>
              <a:t>Those W$*#T@F! moments</a:t>
            </a:r>
          </a:p>
          <a:p>
            <a:pPr eaLnBrk="1" hangingPunct="1"/>
            <a:r>
              <a:rPr lang="en-US" dirty="0" smtClean="0"/>
              <a:t>Be patient… </a:t>
            </a:r>
          </a:p>
          <a:p>
            <a:pPr lvl="1" eaLnBrk="1" hangingPunct="1"/>
            <a:r>
              <a:rPr lang="en-US" dirty="0" smtClean="0"/>
              <a:t>We will inevitably encounter “situations” along the way</a:t>
            </a:r>
          </a:p>
          <a:p>
            <a:pPr eaLnBrk="1" hangingPunct="1"/>
            <a:r>
              <a:rPr lang="en-US" dirty="0" smtClean="0"/>
              <a:t>Be flexible…</a:t>
            </a:r>
          </a:p>
          <a:p>
            <a:pPr lvl="1" eaLnBrk="1" hangingPunct="1"/>
            <a:r>
              <a:rPr lang="en-US" dirty="0" smtClean="0"/>
              <a:t>We will have to be creative in workarounds</a:t>
            </a:r>
          </a:p>
          <a:p>
            <a:pPr eaLnBrk="1" hangingPunct="1"/>
            <a:r>
              <a:rPr lang="en-US" dirty="0" smtClean="0"/>
              <a:t>Be constructive…</a:t>
            </a:r>
          </a:p>
          <a:p>
            <a:pPr lvl="1" eaLnBrk="1" hangingPunct="1"/>
            <a:r>
              <a:rPr lang="en-US" dirty="0" smtClean="0"/>
              <a:t>Tell me how I can make everyone’s experience better</a:t>
            </a:r>
          </a:p>
        </p:txBody>
      </p:sp>
    </p:spTree>
    <p:extLst>
      <p:ext uri="{BB962C8B-B14F-4D97-AF65-F5344CB8AC3E}">
        <p14:creationId xmlns:p14="http://schemas.microsoft.com/office/powerpoint/2010/main" val="14326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… and back.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1066800" cy="1066800"/>
          </a:xfrm>
          <a:prstGeom prst="rect">
            <a:avLst/>
          </a:prstGeom>
        </p:spPr>
      </p:pic>
      <p:pic>
        <p:nvPicPr>
          <p:cNvPr id="2" name="Picture 1" descr="UniversityOfWaterloo_logo_horiz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6200"/>
            <a:ext cx="4181044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8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“Hadoop Zen”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50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95600" y="4724400"/>
            <a:ext cx="5943600" cy="17526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74320" tIns="91440" rIns="274320" bIns="91440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To Do: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1. Bookmark course homepage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2. Get on Piazza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3. Register for </a:t>
            </a:r>
            <a:r>
              <a:rPr lang="en-US" sz="2400" b="0" kern="0" dirty="0" err="1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GitHub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 educational account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800px-Hard_disk_platters_and_he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9430" y="0"/>
            <a:ext cx="10293430" cy="6858000"/>
          </a:xfrm>
          <a:prstGeom prst="rect">
            <a:avLst/>
          </a:prstGeom>
        </p:spPr>
      </p:pic>
      <p:sp>
        <p:nvSpPr>
          <p:cNvPr id="3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(Hard disk drive)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753100"/>
            <a:ext cx="8686800" cy="10287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rgbClr val="FFFFFF"/>
                </a:solidFill>
              </a:rPr>
              <a:t>Big Data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53100"/>
            <a:ext cx="8686800" cy="1028700"/>
          </a:xfrm>
        </p:spPr>
        <p:txBody>
          <a:bodyPr/>
          <a:lstStyle/>
          <a:p>
            <a:pPr algn="r"/>
            <a:r>
              <a:rPr lang="en-US" dirty="0" smtClean="0"/>
              <a:t>How much data?</a:t>
            </a:r>
            <a:endParaRPr lang="en-US" dirty="0"/>
          </a:p>
        </p:txBody>
      </p:sp>
      <p:grpSp>
        <p:nvGrpSpPr>
          <p:cNvPr id="3" name="Group 24"/>
          <p:cNvGrpSpPr/>
          <p:nvPr/>
        </p:nvGrpSpPr>
        <p:grpSpPr>
          <a:xfrm>
            <a:off x="381000" y="1981200"/>
            <a:ext cx="4267200" cy="792956"/>
            <a:chOff x="381000" y="1673662"/>
            <a:chExt cx="4267200" cy="792956"/>
          </a:xfrm>
        </p:grpSpPr>
        <p:pic>
          <p:nvPicPr>
            <p:cNvPr id="4" name="Picture 3" descr="ebay-log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673662"/>
              <a:ext cx="1905000" cy="792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209800" y="1749862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Hadoop: 10K nodes, 150K cores, 150 PB (4/2014)</a:t>
              </a: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152400" y="76200"/>
            <a:ext cx="6019800" cy="1077218"/>
            <a:chOff x="228600" y="300335"/>
            <a:chExt cx="6019800" cy="1077218"/>
          </a:xfrm>
        </p:grpSpPr>
        <p:pic>
          <p:nvPicPr>
            <p:cNvPr id="8" name="Picture 7" descr="google-logo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" y="300335"/>
              <a:ext cx="2198182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2438400" y="300335"/>
              <a:ext cx="38100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Processes 20 PB a day (2008)</a:t>
              </a:r>
            </a:p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Crawls 20B web pages a day (2012)</a:t>
              </a:r>
            </a:p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Search index is 100+ PB (5/2014)</a:t>
              </a:r>
            </a:p>
            <a:p>
              <a:r>
                <a:rPr lang="en-US" b="0" dirty="0" err="1" smtClean="0">
                  <a:solidFill>
                    <a:srgbClr val="FF6600"/>
                  </a:solidFill>
                  <a:latin typeface="Gill Sans"/>
                  <a:cs typeface="Gill Sans"/>
                </a:rPr>
                <a:t>Bigtable</a:t>
              </a:r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 serves 2+ EB, 600M QPS (5/2014)</a:t>
              </a: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228600" y="2819400"/>
            <a:ext cx="4572000" cy="838200"/>
            <a:chOff x="533400" y="3200400"/>
            <a:chExt cx="4572000" cy="838200"/>
          </a:xfrm>
        </p:grpSpPr>
        <p:pic>
          <p:nvPicPr>
            <p:cNvPr id="10" name="Picture 9" descr="facebook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627" y="3200400"/>
              <a:ext cx="2227773" cy="838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33400" y="32766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300 PB data in Hive + </a:t>
              </a:r>
              <a:b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2060"/>
                  </a:solidFill>
                  <a:latin typeface="Gill Sans"/>
                  <a:cs typeface="Gill Sans"/>
                </a:rPr>
                <a:t>6</a:t>
              </a:r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00 TB/day (4/2014)</a:t>
              </a:r>
            </a:p>
          </p:txBody>
        </p:sp>
      </p:grpSp>
      <p:grpSp>
        <p:nvGrpSpPr>
          <p:cNvPr id="14" name="Group 25"/>
          <p:cNvGrpSpPr/>
          <p:nvPr/>
        </p:nvGrpSpPr>
        <p:grpSpPr>
          <a:xfrm>
            <a:off x="6324600" y="406400"/>
            <a:ext cx="2590800" cy="889000"/>
            <a:chOff x="4724400" y="1219200"/>
            <a:chExt cx="2590800" cy="889000"/>
          </a:xfrm>
        </p:grpSpPr>
        <p:pic>
          <p:nvPicPr>
            <p:cNvPr id="12" name="Picture 11" descr="Ia_logo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4400" y="1219200"/>
              <a:ext cx="1066800" cy="8890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791200" y="1422400"/>
              <a:ext cx="1524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400B pages, 10+ PB (2/2014)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5376083" y="2743200"/>
            <a:ext cx="3539317" cy="1524000"/>
            <a:chOff x="5358560" y="2286000"/>
            <a:chExt cx="3539317" cy="1524000"/>
          </a:xfrm>
        </p:grpSpPr>
        <p:pic>
          <p:nvPicPr>
            <p:cNvPr id="18" name="Picture 17" descr="200px-CERN_logo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0669" y="2286000"/>
              <a:ext cx="1547208" cy="1524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358560" y="2492514"/>
              <a:ext cx="191590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LHC: ~15 PB a year</a:t>
              </a:r>
              <a:b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</a:b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5335270" y="3505200"/>
            <a:ext cx="3407950" cy="1371600"/>
            <a:chOff x="5557417" y="3748444"/>
            <a:chExt cx="3407950" cy="1371600"/>
          </a:xfrm>
        </p:grpSpPr>
        <p:pic>
          <p:nvPicPr>
            <p:cNvPr id="13" name="Picture 12" descr="670px-Telescope_Render_4_Aug_no_back_copy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7417" y="3748444"/>
              <a:ext cx="1446530" cy="12954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7087229" y="4535268"/>
              <a:ext cx="1878138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LSST: 6-10 PB a year </a:t>
              </a:r>
              <a:b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(~2020)</a:t>
              </a:r>
              <a:endParaRPr lang="en-US" b="0" dirty="0">
                <a:solidFill>
                  <a:schemeClr val="tx2">
                    <a:lumMod val="50000"/>
                  </a:schemeClr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22" name="Picture 5" descr="bill_gates_0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4648200"/>
            <a:ext cx="31400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ounded Rectangular Callout 4"/>
          <p:cNvSpPr>
            <a:spLocks noChangeArrowheads="1"/>
          </p:cNvSpPr>
          <p:nvPr/>
        </p:nvSpPr>
        <p:spPr bwMode="auto">
          <a:xfrm>
            <a:off x="2590800" y="4419600"/>
            <a:ext cx="2362200" cy="99060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640K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ought to be enough for anybody.</a:t>
            </a:r>
          </a:p>
        </p:txBody>
      </p:sp>
      <p:grpSp>
        <p:nvGrpSpPr>
          <p:cNvPr id="17" name="Group 29"/>
          <p:cNvGrpSpPr/>
          <p:nvPr/>
        </p:nvGrpSpPr>
        <p:grpSpPr>
          <a:xfrm>
            <a:off x="5715000" y="1600200"/>
            <a:ext cx="3276600" cy="932022"/>
            <a:chOff x="5562600" y="439578"/>
            <a:chExt cx="3276600" cy="932022"/>
          </a:xfrm>
        </p:grpSpPr>
        <p:pic>
          <p:nvPicPr>
            <p:cNvPr id="25" name="Picture 24" descr="jpmc_logo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2600" y="439578"/>
              <a:ext cx="3200400" cy="34046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6482966" y="786824"/>
              <a:ext cx="2356234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150 PB on 50k+ servers </a:t>
              </a:r>
              <a:b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running 15k apps (6/2011)</a:t>
              </a: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24" name="Group 28"/>
          <p:cNvGrpSpPr/>
          <p:nvPr/>
        </p:nvGrpSpPr>
        <p:grpSpPr>
          <a:xfrm>
            <a:off x="381000" y="3568700"/>
            <a:ext cx="4648200" cy="850900"/>
            <a:chOff x="381000" y="3429000"/>
            <a:chExt cx="4648200" cy="850900"/>
          </a:xfrm>
        </p:grpSpPr>
        <p:pic>
          <p:nvPicPr>
            <p:cNvPr id="27" name="Picture 26" descr="aws-logo-1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1000" y="3429000"/>
              <a:ext cx="2092377" cy="8509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2438400" y="3542724"/>
              <a:ext cx="25908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S3: 2T objects, 1.1M request/second (4/2013)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46510" y="5057775"/>
            <a:ext cx="3367290" cy="885825"/>
            <a:chOff x="5446510" y="5105400"/>
            <a:chExt cx="3367290" cy="885825"/>
          </a:xfrm>
        </p:grpSpPr>
        <p:pic>
          <p:nvPicPr>
            <p:cNvPr id="29" name="Picture 28" descr="320px-SKA_overview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5105400"/>
              <a:ext cx="1574800" cy="885825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5446510" y="5282624"/>
              <a:ext cx="1623562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SKA: 0.3 – 1.5 EB </a:t>
              </a:r>
              <a:b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per year (~2020)</a:t>
              </a:r>
              <a:endParaRPr lang="en-US" b="0" dirty="0">
                <a:solidFill>
                  <a:schemeClr val="accent6">
                    <a:lumMod val="25000"/>
                  </a:schemeClr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28600" y="1295400"/>
            <a:ext cx="5181600" cy="584776"/>
            <a:chOff x="228600" y="1295400"/>
            <a:chExt cx="5181600" cy="584776"/>
          </a:xfrm>
        </p:grpSpPr>
        <p:pic>
          <p:nvPicPr>
            <p:cNvPr id="32" name="Picture 31" descr="yahoo_logo_2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295400"/>
              <a:ext cx="2667000" cy="506730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2971800" y="12954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660066"/>
                  </a:solidFill>
                  <a:latin typeface="Gill Sans"/>
                  <a:cs typeface="Gill Sans"/>
                </a:rPr>
                <a:t>19 Hadoop clusters: 600 PB, 40k servers (9/2015)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502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unt_Everest_as_seen_from_Drukai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-33957"/>
            <a:ext cx="12115800" cy="691061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3048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Why big data?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3048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00600" y="7620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00600" y="1219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800600" y="16764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376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791200"/>
            <a:ext cx="36576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Emergence of the 4</a:t>
            </a:r>
            <a:r>
              <a:rPr lang="en-US" sz="2000" b="0" kern="0" baseline="30000" dirty="0" smtClean="0">
                <a:solidFill>
                  <a:srgbClr val="FFFFFF"/>
                </a:solidFill>
                <a:latin typeface="Gill Sans"/>
                <a:cs typeface="Gill Sans"/>
              </a:rPr>
              <a:t>th</a:t>
            </a:r>
            <a:r>
              <a:rPr lang="en-US" sz="20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/>
              <a:t>Maximilien</a:t>
            </a:r>
            <a:r>
              <a:rPr lang="en-US" sz="1000" b="0" dirty="0" smtClean="0"/>
              <a:t> Brice, © CERN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51054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2691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48817</TotalTime>
  <Words>2454</Words>
  <Application>Microsoft Macintosh PowerPoint</Application>
  <PresentationFormat>On-screen Show (4:3)</PresentationFormat>
  <Paragraphs>537</Paragraphs>
  <Slides>51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Big Data</vt:lpstr>
      <vt:lpstr>How much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Divide and Conquer</vt:lpstr>
      <vt:lpstr>Parallelization Challenges</vt:lpstr>
      <vt:lpstr>Common Theme?</vt:lpstr>
      <vt:lpstr>PowerPoint Presentation</vt:lpstr>
      <vt:lpstr>Managing Multiple Workers</vt:lpstr>
      <vt:lpstr>Current Tools</vt:lpstr>
      <vt:lpstr>Where the rubber meets the road</vt:lpstr>
      <vt:lpstr>PowerPoint Presentation</vt:lpstr>
      <vt:lpstr>PowerPoint Presentation</vt:lpstr>
      <vt:lpstr>PowerPoint Presentation</vt:lpstr>
      <vt:lpstr>PowerPoint Presentation</vt:lpstr>
      <vt:lpstr>The datacenter is the computer</vt:lpstr>
      <vt:lpstr>PowerPoint Presentation</vt:lpstr>
      <vt:lpstr>Typical Big Data Problem</vt:lpstr>
      <vt:lpstr>Roots in Functional Programming</vt:lpstr>
      <vt:lpstr>MapReduce</vt:lpstr>
      <vt:lpstr>PowerPoint Presentation</vt:lpstr>
      <vt:lpstr>MapReduce</vt:lpstr>
      <vt:lpstr>MapReduce “Runtime”</vt:lpstr>
      <vt:lpstr>MapReduce</vt:lpstr>
      <vt:lpstr>PowerPoint Presentation</vt:lpstr>
      <vt:lpstr>Two more details…</vt:lpstr>
      <vt:lpstr>“Hello World”: Word Count</vt:lpstr>
      <vt:lpstr>MapReduce can refer to…</vt:lpstr>
      <vt:lpstr>MapReduce Implementations</vt:lpstr>
      <vt:lpstr>PowerPoint Presentation</vt:lpstr>
      <vt:lpstr>PowerPoint Presentation</vt:lpstr>
      <vt:lpstr>My Expectations</vt:lpstr>
      <vt:lpstr>Course Design</vt:lpstr>
      <vt:lpstr>Assignment Mechanics</vt:lpstr>
      <vt:lpstr>Course Materials</vt:lpstr>
      <vt:lpstr>MapReduce/Spark Environments</vt:lpstr>
      <vt:lpstr>Be Prepared…</vt:lpstr>
      <vt:lpstr>“Hadoop Zen”</vt:lpstr>
      <vt:lpstr>“Hadoop Zen”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8548</cp:revision>
  <dcterms:created xsi:type="dcterms:W3CDTF">2012-08-31T06:36:49Z</dcterms:created>
  <dcterms:modified xsi:type="dcterms:W3CDTF">2016-01-05T15:15:32Z</dcterms:modified>
</cp:coreProperties>
</file>